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970" r:id="rId2"/>
    <p:sldId id="260" r:id="rId3"/>
    <p:sldId id="314" r:id="rId4"/>
    <p:sldId id="978" r:id="rId5"/>
    <p:sldId id="981" r:id="rId6"/>
    <p:sldId id="983" r:id="rId7"/>
    <p:sldId id="984" r:id="rId8"/>
    <p:sldId id="985" r:id="rId9"/>
    <p:sldId id="986" r:id="rId10"/>
    <p:sldId id="988" r:id="rId11"/>
    <p:sldId id="987" r:id="rId12"/>
    <p:sldId id="989" r:id="rId13"/>
    <p:sldId id="990" r:id="rId14"/>
    <p:sldId id="991" r:id="rId15"/>
    <p:sldId id="980" r:id="rId16"/>
    <p:sldId id="361" r:id="rId17"/>
    <p:sldId id="977" r:id="rId18"/>
    <p:sldId id="929" r:id="rId19"/>
    <p:sldId id="993" r:id="rId20"/>
    <p:sldId id="930" r:id="rId21"/>
    <p:sldId id="931" r:id="rId22"/>
    <p:sldId id="932" r:id="rId23"/>
    <p:sldId id="933" r:id="rId24"/>
    <p:sldId id="994" r:id="rId25"/>
    <p:sldId id="995" r:id="rId26"/>
    <p:sldId id="996" r:id="rId27"/>
    <p:sldId id="992" r:id="rId28"/>
    <p:sldId id="947" r:id="rId29"/>
    <p:sldId id="974" r:id="rId30"/>
    <p:sldId id="949" r:id="rId31"/>
    <p:sldId id="950" r:id="rId32"/>
    <p:sldId id="954" r:id="rId33"/>
    <p:sldId id="951" r:id="rId34"/>
    <p:sldId id="955" r:id="rId35"/>
    <p:sldId id="956" r:id="rId36"/>
    <p:sldId id="952" r:id="rId37"/>
    <p:sldId id="972" r:id="rId38"/>
    <p:sldId id="362" r:id="rId39"/>
    <p:sldId id="363" r:id="rId40"/>
    <p:sldId id="364" r:id="rId41"/>
    <p:sldId id="928" r:id="rId42"/>
    <p:sldId id="927" r:id="rId43"/>
    <p:sldId id="934" r:id="rId44"/>
    <p:sldId id="973" r:id="rId45"/>
    <p:sldId id="999" r:id="rId46"/>
    <p:sldId id="997" r:id="rId47"/>
    <p:sldId id="998" r:id="rId48"/>
    <p:sldId id="1000" r:id="rId49"/>
    <p:sldId id="1001" r:id="rId50"/>
    <p:sldId id="347" r:id="rId51"/>
    <p:sldId id="958" r:id="rId52"/>
    <p:sldId id="961" r:id="rId53"/>
    <p:sldId id="964" r:id="rId54"/>
    <p:sldId id="965" r:id="rId55"/>
    <p:sldId id="966" r:id="rId56"/>
    <p:sldId id="967" r:id="rId57"/>
    <p:sldId id="969" r:id="rId58"/>
    <p:sldId id="953" r:id="rId59"/>
    <p:sldId id="975" r:id="rId60"/>
    <p:sldId id="957" r:id="rId61"/>
    <p:sldId id="962" r:id="rId62"/>
    <p:sldId id="418" r:id="rId63"/>
    <p:sldId id="360" r:id="rId64"/>
    <p:sldId id="315" r:id="rId65"/>
    <p:sldId id="316" r:id="rId66"/>
    <p:sldId id="320" r:id="rId67"/>
    <p:sldId id="317" r:id="rId68"/>
    <p:sldId id="348" r:id="rId69"/>
    <p:sldId id="349" r:id="rId70"/>
    <p:sldId id="321" r:id="rId71"/>
    <p:sldId id="311" r:id="rId72"/>
    <p:sldId id="322" r:id="rId73"/>
    <p:sldId id="323" r:id="rId74"/>
    <p:sldId id="337" r:id="rId75"/>
    <p:sldId id="325" r:id="rId76"/>
    <p:sldId id="329" r:id="rId77"/>
    <p:sldId id="332" r:id="rId78"/>
    <p:sldId id="350" r:id="rId79"/>
    <p:sldId id="354" r:id="rId80"/>
    <p:sldId id="312" r:id="rId81"/>
    <p:sldId id="334" r:id="rId82"/>
    <p:sldId id="330" r:id="rId83"/>
    <p:sldId id="333" r:id="rId84"/>
    <p:sldId id="359" r:id="rId85"/>
    <p:sldId id="335" r:id="rId86"/>
    <p:sldId id="365" r:id="rId87"/>
    <p:sldId id="1004" r:id="rId88"/>
    <p:sldId id="1005" r:id="rId89"/>
    <p:sldId id="1006" r:id="rId90"/>
    <p:sldId id="1007" r:id="rId91"/>
    <p:sldId id="1008" r:id="rId92"/>
    <p:sldId id="971" r:id="rId93"/>
    <p:sldId id="1002" r:id="rId94"/>
    <p:sldId id="867" r:id="rId95"/>
    <p:sldId id="897" r:id="rId96"/>
    <p:sldId id="976" r:id="rId97"/>
    <p:sldId id="915" r:id="rId98"/>
    <p:sldId id="1009" r:id="rId99"/>
    <p:sldId id="876" r:id="rId100"/>
    <p:sldId id="877" r:id="rId101"/>
    <p:sldId id="878" r:id="rId102"/>
    <p:sldId id="880" r:id="rId103"/>
    <p:sldId id="881" r:id="rId104"/>
    <p:sldId id="882" r:id="rId105"/>
    <p:sldId id="879" r:id="rId106"/>
    <p:sldId id="916" r:id="rId107"/>
    <p:sldId id="1010" r:id="rId108"/>
  </p:sldIdLst>
  <p:sldSz cx="9144000" cy="5143500" type="screen16x9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전자서명" id="{0901D7F3-9BAE-FB47-9EF6-713F2FA18472}">
          <p14:sldIdLst>
            <p14:sldId id="970"/>
            <p14:sldId id="260"/>
            <p14:sldId id="314"/>
            <p14:sldId id="978"/>
            <p14:sldId id="981"/>
            <p14:sldId id="983"/>
            <p14:sldId id="984"/>
            <p14:sldId id="985"/>
            <p14:sldId id="986"/>
            <p14:sldId id="988"/>
            <p14:sldId id="987"/>
            <p14:sldId id="989"/>
            <p14:sldId id="990"/>
            <p14:sldId id="991"/>
            <p14:sldId id="980"/>
            <p14:sldId id="361"/>
            <p14:sldId id="977"/>
            <p14:sldId id="929"/>
            <p14:sldId id="993"/>
            <p14:sldId id="930"/>
            <p14:sldId id="931"/>
            <p14:sldId id="932"/>
            <p14:sldId id="933"/>
            <p14:sldId id="994"/>
            <p14:sldId id="995"/>
            <p14:sldId id="996"/>
            <p14:sldId id="992"/>
          </p14:sldIdLst>
        </p14:section>
        <p14:section name="인증서 실습" id="{3B70FE8D-0474-5344-860F-A5F4C0A1637D}">
          <p14:sldIdLst>
            <p14:sldId id="947"/>
            <p14:sldId id="974"/>
            <p14:sldId id="949"/>
            <p14:sldId id="950"/>
            <p14:sldId id="954"/>
            <p14:sldId id="951"/>
            <p14:sldId id="955"/>
            <p14:sldId id="956"/>
            <p14:sldId id="952"/>
            <p14:sldId id="972"/>
          </p14:sldIdLst>
        </p14:section>
        <p14:section name="RSA" id="{73500323-90AC-BC44-B765-1DBF40D417C3}">
          <p14:sldIdLst>
            <p14:sldId id="362"/>
            <p14:sldId id="363"/>
            <p14:sldId id="364"/>
            <p14:sldId id="928"/>
            <p14:sldId id="927"/>
            <p14:sldId id="934"/>
          </p14:sldIdLst>
        </p14:section>
        <p14:section name="RSA 실습" id="{85A6794B-E3E6-7946-B6E2-167F56350910}">
          <p14:sldIdLst>
            <p14:sldId id="973"/>
            <p14:sldId id="999"/>
            <p14:sldId id="997"/>
            <p14:sldId id="998"/>
            <p14:sldId id="1000"/>
            <p14:sldId id="1001"/>
            <p14:sldId id="347"/>
          </p14:sldIdLst>
        </p14:section>
        <p14:section name="전자봉투" id="{5BD9F9A5-76BE-0443-9193-02E7F3491B3E}">
          <p14:sldIdLst>
            <p14:sldId id="958"/>
            <p14:sldId id="961"/>
            <p14:sldId id="964"/>
            <p14:sldId id="965"/>
            <p14:sldId id="966"/>
            <p14:sldId id="967"/>
            <p14:sldId id="969"/>
            <p14:sldId id="953"/>
            <p14:sldId id="975"/>
            <p14:sldId id="957"/>
            <p14:sldId id="962"/>
            <p14:sldId id="418"/>
          </p14:sldIdLst>
        </p14:section>
        <p14:section name="타원곡선" id="{1816A250-AAC5-544E-A458-3A780A4DBC59}">
          <p14:sldIdLst>
            <p14:sldId id="360"/>
            <p14:sldId id="315"/>
            <p14:sldId id="316"/>
            <p14:sldId id="320"/>
            <p14:sldId id="317"/>
            <p14:sldId id="348"/>
            <p14:sldId id="349"/>
            <p14:sldId id="321"/>
            <p14:sldId id="311"/>
            <p14:sldId id="322"/>
            <p14:sldId id="323"/>
            <p14:sldId id="337"/>
            <p14:sldId id="325"/>
            <p14:sldId id="329"/>
            <p14:sldId id="332"/>
            <p14:sldId id="350"/>
            <p14:sldId id="354"/>
            <p14:sldId id="312"/>
            <p14:sldId id="334"/>
            <p14:sldId id="330"/>
            <p14:sldId id="333"/>
            <p14:sldId id="359"/>
            <p14:sldId id="335"/>
            <p14:sldId id="365"/>
            <p14:sldId id="1004"/>
            <p14:sldId id="1005"/>
            <p14:sldId id="1006"/>
            <p14:sldId id="1007"/>
            <p14:sldId id="1008"/>
            <p14:sldId id="971"/>
          </p14:sldIdLst>
        </p14:section>
        <p14:section name="이더리움 지갑 생성" id="{1A7C38FB-7ADC-4934-993B-3069103CA147}">
          <p14:sldIdLst>
            <p14:sldId id="1002"/>
            <p14:sldId id="867"/>
            <p14:sldId id="897"/>
            <p14:sldId id="976"/>
            <p14:sldId id="915"/>
            <p14:sldId id="1009"/>
            <p14:sldId id="876"/>
            <p14:sldId id="877"/>
            <p14:sldId id="878"/>
            <p14:sldId id="880"/>
            <p14:sldId id="881"/>
            <p14:sldId id="882"/>
            <p14:sldId id="879"/>
            <p14:sldId id="916"/>
            <p14:sldId id="1010"/>
          </p14:sldIdLst>
        </p14:section>
      </p14:sectionLst>
    </p:ex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6" orient="horz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종빈" initials="한" lastIdx="1" clrIdx="0">
    <p:extLst>
      <p:ext uri="{19B8F6BF-5375-455C-9EA6-DF929625EA0E}">
        <p15:presenceInfo xmlns:p15="http://schemas.microsoft.com/office/powerpoint/2012/main" userId="S::stompesi@seoul.ac.kr::9115abe8-b795-4022-9cae-b42b5d667c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B9964F"/>
    <a:srgbClr val="C6A86F"/>
    <a:srgbClr val="BFBFBF"/>
    <a:srgbClr val="464747"/>
    <a:srgbClr val="4C5A6A"/>
    <a:srgbClr val="F0831E"/>
    <a:srgbClr val="254061"/>
    <a:srgbClr val="F6F6F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9" autoAdjust="0"/>
    <p:restoredTop sz="73925" autoAdjust="0"/>
  </p:normalViewPr>
  <p:slideViewPr>
    <p:cSldViewPr showGuides="1">
      <p:cViewPr varScale="1">
        <p:scale>
          <a:sx n="87" d="100"/>
          <a:sy n="87" d="100"/>
        </p:scale>
        <p:origin x="200" y="1352"/>
      </p:cViewPr>
      <p:guideLst>
        <p:guide pos="5760"/>
        <p:guide orient="horz" pos="3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BDDC-B84D-4AEC-B58B-5B6F0AFCC989}" type="datetimeFigureOut">
              <a:rPr lang="ko-KR" altLang="en-US" smtClean="0"/>
              <a:t>2022. 5. 17.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C804E-394E-4CE5-B801-3CCC3A05A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7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F9305-AAF5-4408-B756-5FEEA05A9FF1}" type="datetimeFigureOut">
              <a:rPr lang="ko-KR" altLang="en-US" smtClean="0"/>
              <a:t>2022. 5. 17.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CBA3-961C-4294-85EF-BCE0F2FD5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4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hoof's_algorithm" TargetMode="External"/><Relationship Id="rId7" Type="http://schemas.openxmlformats.org/officeDocument/2006/relationships/hyperlink" Target="https://ko.wikipedia.org/wiki/%EC%9D%B4%EC%82%B0_%EB%A1%9C%EA%B7%B8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chocolate-life.tistory.com/4?category=735894" TargetMode="External"/><Relationship Id="rId5" Type="http://schemas.openxmlformats.org/officeDocument/2006/relationships/hyperlink" Target="https://en.wikipedia.org/wiki/Lagrange's_theorem_(group_theory)" TargetMode="External"/><Relationship Id="rId4" Type="http://schemas.openxmlformats.org/officeDocument/2006/relationships/hyperlink" Target="http://andrea.corbellini.name/2015/05/17/elliptic-curve-cryptography-a-gentle-introduction/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53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1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96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27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2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09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35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24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53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83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4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94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56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04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00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80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87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27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2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74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61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70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1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74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423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37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87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34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40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2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04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50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97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60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14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60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50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632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5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6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9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22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177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43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48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8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00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93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44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527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777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8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631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22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Secp256k1curve</a:t>
            </a:r>
            <a:r>
              <a:rPr lang="ko-KR" altLang="en-US" dirty="0"/>
              <a:t>는 미국 </a:t>
            </a:r>
            <a:r>
              <a:rPr lang="en-US" altLang="ko-KR" dirty="0"/>
              <a:t>NIST</a:t>
            </a:r>
            <a:r>
              <a:rPr lang="ko-KR" altLang="en-US" dirty="0"/>
              <a:t>에서 제안한 곡선으로 주로 이더리움 비트코인에서 사용합니다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950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타원곡선의</a:t>
            </a:r>
            <a:r>
              <a:rPr lang="ko-KR" altLang="en-US" dirty="0"/>
              <a:t> 특징은 </a:t>
            </a:r>
            <a:endParaRPr lang="en-US" altLang="ko-KR" dirty="0"/>
          </a:p>
          <a:p>
            <a:r>
              <a:rPr lang="ko-KR" altLang="en-US" dirty="0"/>
              <a:t>그래프 위 점들의 집합 </a:t>
            </a:r>
            <a:r>
              <a:rPr lang="en-US" altLang="ko-KR" dirty="0"/>
              <a:t>G</a:t>
            </a:r>
            <a:r>
              <a:rPr lang="ko-KR" altLang="en-US" dirty="0"/>
              <a:t>에 속한 임의의 </a:t>
            </a:r>
            <a:r>
              <a:rPr lang="ko-KR" altLang="en-US" dirty="0" err="1"/>
              <a:t>두점의</a:t>
            </a:r>
            <a:r>
              <a:rPr lang="ko-KR" altLang="en-US" dirty="0"/>
              <a:t> 합은 다시 해당 집합 </a:t>
            </a:r>
            <a:r>
              <a:rPr lang="en-US" altLang="ko-KR" dirty="0"/>
              <a:t>G</a:t>
            </a:r>
            <a:r>
              <a:rPr lang="ko-KR" altLang="en-US" dirty="0"/>
              <a:t>에 </a:t>
            </a:r>
            <a:r>
              <a:rPr lang="ko-KR" altLang="en-US" dirty="0" err="1"/>
              <a:t>속해야합니다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</a:t>
            </a:r>
            <a:r>
              <a:rPr lang="ko-KR" altLang="en-US" dirty="0"/>
              <a:t> 타원곡선에서의 덧셈은 다음과 같이 동작하는데요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두점을</a:t>
            </a:r>
            <a:r>
              <a:rPr lang="ko-KR" altLang="en-US" dirty="0"/>
              <a:t> 연결한 직선에서 </a:t>
            </a:r>
            <a:r>
              <a:rPr lang="ko-KR" altLang="en-US" dirty="0" err="1"/>
              <a:t>타원곡선과</a:t>
            </a:r>
            <a:r>
              <a:rPr lang="ko-KR" altLang="en-US" dirty="0"/>
              <a:t> 겹치는 점의 대칭을 취한 값을 가집니다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682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특징으로는 다음과 같은 특징을 가집니다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덧셈에 대한 세부 내용은 다음과 같이 수행됩니다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2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6339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069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dirty="0"/>
              <a:t>타원곡선을 이용해 암호화에 적용하려면</a:t>
            </a:r>
            <a:r>
              <a:rPr lang="en-US" altLang="ko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en-US" dirty="0"/>
              <a:t>유한한 자연수 범위에서 덧셈연산도 역으로 추적하기 어려워야 </a:t>
            </a:r>
            <a:r>
              <a:rPr lang="ko-KR" altLang="en-US" dirty="0"/>
              <a:t>함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7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96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643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0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암호에서 키 생성을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parameters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parameters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b, N, n, h, 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 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식의 요소이고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유한체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범위를 결정하는 소수이다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b, 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총 점의 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Schoof's algorithm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뒤 기준점이 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 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아래 순서를 반복해서 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집합 원소의 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부분집합의 수인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결정한다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소수이면서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약수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보조 인자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(cofactor)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= N/n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③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 임의의 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골라서 기준점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=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④ 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이면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골라서 반복한다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(domain parameters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때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andrea corbellin blog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Lagrange's theorem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언급하며 부분집합에 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부가설명이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부분도 완벽하게 이해하지 못하여 추후 설명 추가하겠습니다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domain parameters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정하면 이제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RSA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암호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달리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암호에서는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먼저 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 ... n-1]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자연수 값으로 키 생성자가 지정할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공개키는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타원곡선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위의 좌표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=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parameters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결정하는 과정은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parameters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구하는 것은 쉽지만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parameters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구하는 것은 어렵게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설계되있다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역추적하려면 어려운 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이산로그문제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풀게 하는 것이 타원곡선암호의 핵심이다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343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Domain Parameter</a:t>
            </a:r>
            <a:r>
              <a:rPr lang="ko-KR" altLang="en-US" dirty="0"/>
              <a:t>를 만드는 작업은 시간이 많이 소요되고 까다로운 </a:t>
            </a:r>
            <a:r>
              <a:rPr lang="en-US" altLang="ko-KR" dirty="0"/>
              <a:t>Curve</a:t>
            </a:r>
            <a:r>
              <a:rPr lang="ko-KR" altLang="en-US" dirty="0"/>
              <a:t>상의 </a:t>
            </a:r>
            <a:r>
              <a:rPr lang="en-US" altLang="ko-KR" dirty="0"/>
              <a:t>Point </a:t>
            </a:r>
            <a:r>
              <a:rPr lang="ko-KR" altLang="en-US" dirty="0"/>
              <a:t>연산이므로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표준 단체에서 각 </a:t>
            </a:r>
            <a:r>
              <a:rPr lang="en-US" altLang="ko-KR" dirty="0"/>
              <a:t>Field Size</a:t>
            </a:r>
            <a:r>
              <a:rPr lang="ko-KR" altLang="en-US" dirty="0"/>
              <a:t>에 맞는 타원곡선에 대한 </a:t>
            </a:r>
            <a:r>
              <a:rPr lang="en-US" altLang="ko-KR" dirty="0"/>
              <a:t>Domain Parameter</a:t>
            </a:r>
            <a:r>
              <a:rPr lang="ko-KR" altLang="en-US" dirty="0"/>
              <a:t>를 발표 → “</a:t>
            </a:r>
            <a:r>
              <a:rPr lang="en-US" altLang="ko-KR" dirty="0"/>
              <a:t>Standard Curve” </a:t>
            </a:r>
            <a:r>
              <a:rPr lang="ko-KR" altLang="en-US" dirty="0"/>
              <a:t>또는 “</a:t>
            </a:r>
            <a:r>
              <a:rPr lang="en-US" altLang="ko-KR" dirty="0"/>
              <a:t>Named Curve”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58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038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9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s</a:t>
            </a:r>
            <a:r>
              <a:rPr lang="ko-KR" altLang="en-US" dirty="0"/>
              <a:t>가 양수인지 확인함 </a:t>
            </a:r>
            <a:r>
              <a:rPr lang="en-US" altLang="ko-KR" dirty="0"/>
              <a:t>// </a:t>
            </a:r>
            <a:r>
              <a:rPr lang="ko-KR" altLang="en-US" dirty="0"/>
              <a:t>음수이면 </a:t>
            </a:r>
            <a:r>
              <a:rPr lang="ko-KR" altLang="en-US" dirty="0" err="1"/>
              <a:t>서명값</a:t>
            </a:r>
            <a:r>
              <a:rPr lang="ko-KR" altLang="en-US" dirty="0"/>
              <a:t> </a:t>
            </a:r>
            <a:r>
              <a:rPr lang="ko-KR" altLang="en-US" dirty="0" err="1"/>
              <a:t>유효하지않음</a:t>
            </a:r>
            <a:endParaRPr lang="ko-KR" altLang="en-US" dirty="0"/>
          </a:p>
          <a:p>
            <a:r>
              <a:rPr lang="ko-KR" altLang="en-US" dirty="0" err="1"/>
              <a:t>평문을</a:t>
            </a:r>
            <a:r>
              <a:rPr lang="ko-KR" altLang="en-US" dirty="0"/>
              <a:t> </a:t>
            </a:r>
            <a:r>
              <a:rPr lang="ko-KR" altLang="en-US" dirty="0" err="1"/>
              <a:t>해시함</a:t>
            </a:r>
            <a:r>
              <a:rPr lang="ko-KR" altLang="en-US" dirty="0"/>
              <a:t> </a:t>
            </a:r>
            <a:r>
              <a:rPr lang="en-US" altLang="ko-KR" dirty="0"/>
              <a:t>: t = H(M)</a:t>
            </a:r>
          </a:p>
          <a:p>
            <a:r>
              <a:rPr lang="en-US" altLang="ko-KR" dirty="0"/>
              <a:t>e = s^-1 mod N</a:t>
            </a:r>
          </a:p>
          <a:p>
            <a:r>
              <a:rPr lang="en-US" altLang="ko-KR" dirty="0"/>
              <a:t>u = </a:t>
            </a:r>
            <a:r>
              <a:rPr lang="en-US" altLang="ko-KR" dirty="0" err="1"/>
              <a:t>te</a:t>
            </a:r>
            <a:r>
              <a:rPr lang="en-US" altLang="ko-KR" dirty="0"/>
              <a:t> mod N</a:t>
            </a:r>
          </a:p>
          <a:p>
            <a:r>
              <a:rPr lang="en-US" altLang="ko-KR" dirty="0"/>
              <a:t>v = re mod N</a:t>
            </a:r>
          </a:p>
          <a:p>
            <a:r>
              <a:rPr lang="en-US" altLang="ko-KR" dirty="0"/>
              <a:t>R = </a:t>
            </a:r>
            <a:r>
              <a:rPr lang="en-US" altLang="ko-KR" dirty="0" err="1"/>
              <a:t>uP</a:t>
            </a:r>
            <a:r>
              <a:rPr lang="en-US" altLang="ko-KR" dirty="0"/>
              <a:t> + </a:t>
            </a:r>
            <a:r>
              <a:rPr lang="en-US" altLang="ko-KR" dirty="0" err="1"/>
              <a:t>vQ</a:t>
            </a:r>
            <a:r>
              <a:rPr lang="ko-KR" altLang="en-US" dirty="0" err="1"/>
              <a:t>를</a:t>
            </a:r>
            <a:r>
              <a:rPr lang="ko-KR" altLang="en-US" dirty="0"/>
              <a:t> 계산함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R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이면 서명이 </a:t>
            </a:r>
            <a:r>
              <a:rPr lang="ko-KR" altLang="en-US" dirty="0" err="1"/>
              <a:t>유호하지</a:t>
            </a:r>
            <a:r>
              <a:rPr lang="ko-KR" altLang="en-US" dirty="0"/>
              <a:t> 않음 </a:t>
            </a:r>
            <a:r>
              <a:rPr lang="en-US" altLang="ko-KR" dirty="0"/>
              <a:t>// r' = Rx mod N (Rx</a:t>
            </a:r>
            <a:r>
              <a:rPr lang="ko-KR" altLang="en-US" dirty="0"/>
              <a:t>는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 err="1"/>
              <a:t>좌표값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r'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같으면 서명 유효함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95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s</a:t>
            </a:r>
            <a:r>
              <a:rPr lang="ko-KR" altLang="en-US" dirty="0"/>
              <a:t>가 양수인지 확인함 </a:t>
            </a:r>
            <a:r>
              <a:rPr lang="en-US" altLang="ko-KR" dirty="0"/>
              <a:t>// </a:t>
            </a:r>
            <a:r>
              <a:rPr lang="ko-KR" altLang="en-US" dirty="0"/>
              <a:t>음수이면 </a:t>
            </a:r>
            <a:r>
              <a:rPr lang="ko-KR" altLang="en-US" dirty="0" err="1"/>
              <a:t>서명값</a:t>
            </a:r>
            <a:r>
              <a:rPr lang="ko-KR" altLang="en-US" dirty="0"/>
              <a:t> </a:t>
            </a:r>
            <a:r>
              <a:rPr lang="ko-KR" altLang="en-US" dirty="0" err="1"/>
              <a:t>유효하지않음</a:t>
            </a:r>
            <a:endParaRPr lang="ko-KR" altLang="en-US" dirty="0"/>
          </a:p>
          <a:p>
            <a:r>
              <a:rPr lang="ko-KR" altLang="en-US" dirty="0" err="1"/>
              <a:t>평문을</a:t>
            </a:r>
            <a:r>
              <a:rPr lang="ko-KR" altLang="en-US" dirty="0"/>
              <a:t> </a:t>
            </a:r>
            <a:r>
              <a:rPr lang="ko-KR" altLang="en-US" dirty="0" err="1"/>
              <a:t>해시함</a:t>
            </a:r>
            <a:r>
              <a:rPr lang="ko-KR" altLang="en-US" dirty="0"/>
              <a:t> </a:t>
            </a:r>
            <a:r>
              <a:rPr lang="en-US" altLang="ko-KR" dirty="0"/>
              <a:t>: t = H(M)</a:t>
            </a:r>
          </a:p>
          <a:p>
            <a:r>
              <a:rPr lang="en-US" altLang="ko-KR" dirty="0"/>
              <a:t>e = s^-1 mod N</a:t>
            </a:r>
          </a:p>
          <a:p>
            <a:r>
              <a:rPr lang="en-US" altLang="ko-KR" dirty="0"/>
              <a:t>u = </a:t>
            </a:r>
            <a:r>
              <a:rPr lang="en-US" altLang="ko-KR" dirty="0" err="1"/>
              <a:t>te</a:t>
            </a:r>
            <a:r>
              <a:rPr lang="en-US" altLang="ko-KR" dirty="0"/>
              <a:t> mod N</a:t>
            </a:r>
          </a:p>
          <a:p>
            <a:r>
              <a:rPr lang="en-US" altLang="ko-KR" dirty="0"/>
              <a:t>v = re mod N</a:t>
            </a:r>
          </a:p>
          <a:p>
            <a:r>
              <a:rPr lang="en-US" altLang="ko-KR" dirty="0"/>
              <a:t>R = </a:t>
            </a:r>
            <a:r>
              <a:rPr lang="en-US" altLang="ko-KR" dirty="0" err="1"/>
              <a:t>uP</a:t>
            </a:r>
            <a:r>
              <a:rPr lang="en-US" altLang="ko-KR" dirty="0"/>
              <a:t> + </a:t>
            </a:r>
            <a:r>
              <a:rPr lang="en-US" altLang="ko-KR" dirty="0" err="1"/>
              <a:t>vQ</a:t>
            </a:r>
            <a:r>
              <a:rPr lang="ko-KR" altLang="en-US" dirty="0" err="1"/>
              <a:t>를</a:t>
            </a:r>
            <a:r>
              <a:rPr lang="ko-KR" altLang="en-US" dirty="0"/>
              <a:t> 계산함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R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이면 서명이 </a:t>
            </a:r>
            <a:r>
              <a:rPr lang="ko-KR" altLang="en-US" dirty="0" err="1"/>
              <a:t>유호하지</a:t>
            </a:r>
            <a:r>
              <a:rPr lang="ko-KR" altLang="en-US" dirty="0"/>
              <a:t> 않음 </a:t>
            </a:r>
            <a:r>
              <a:rPr lang="en-US" altLang="ko-KR" dirty="0"/>
              <a:t>// r' = Rx mod N (Rx</a:t>
            </a:r>
            <a:r>
              <a:rPr lang="ko-KR" altLang="en-US" dirty="0"/>
              <a:t>는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 err="1"/>
              <a:t>좌표값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r'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이 같으면 서명 유효함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0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965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91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03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053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578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1938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297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964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87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A319B9-A9FC-8449-B5B4-484F7743E423}" type="slidenum">
              <a:rPr lang="ko-KR" altLang="en-US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590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C0dec0dec0 dec0dec0de c0dec0dec0 dec0dec0de c0dec0dec0 dec0dec0de c0dez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A319B9-A9FC-8449-B5B4-484F7743E423}" type="slidenum">
              <a:rPr lang="ko-KR" altLang="en-US" smtClean="0"/>
              <a:pPr>
                <a:defRPr/>
              </a:pPr>
              <a:t>95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021196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349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A319B9-A9FC-8449-B5B4-484F7743E423}" type="slidenum">
              <a:rPr lang="ko-KR" altLang="en-US" smtClean="0"/>
              <a:pPr>
                <a:defRPr/>
              </a:pPr>
              <a:t>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78929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7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첨점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미분 불가능인 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250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A319B9-A9FC-8449-B5B4-484F7743E423}" type="slidenum">
              <a:rPr lang="ko-KR" altLang="en-US" smtClean="0"/>
              <a:pPr>
                <a:defRPr/>
              </a:pPr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31851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8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859782"/>
            <a:ext cx="9144000" cy="22849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1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/>
          <a:stretch/>
        </p:blipFill>
        <p:spPr>
          <a:xfrm>
            <a:off x="0" y="-20538"/>
            <a:ext cx="9144000" cy="1235968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 flipV="1">
            <a:off x="0" y="634358"/>
            <a:ext cx="9144000" cy="45159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15988"/>
            <a:ext cx="8641655" cy="381635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buFont typeface="+mj-lt"/>
              <a:buAutoNum type="arabicParenR"/>
              <a:defRPr sz="2400" b="1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>
              <a:spcBef>
                <a:spcPts val="600"/>
              </a:spcBef>
              <a:buFont typeface="Calibri" panose="020F0502020204030204" pitchFamily="34" charset="0"/>
              <a:buChar char="&gt;"/>
              <a:defRPr sz="2000" b="1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>
              <a:spcBef>
                <a:spcPts val="600"/>
              </a:spcBef>
              <a:defRPr sz="17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61766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>
              <a:buFont typeface="Wingdings" pitchFamily="2" charset="2"/>
              <a:buChar char="Ø"/>
              <a:defRPr/>
            </a:lvl6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</a:t>
            </a:r>
            <a:endParaRPr lang="en-US" altLang="ko-KR" dirty="0"/>
          </a:p>
          <a:p>
            <a:pPr lvl="2"/>
            <a:r>
              <a:rPr lang="ko-KR" altLang="en-US" dirty="0"/>
              <a:t>셋째</a:t>
            </a:r>
            <a:endParaRPr lang="en-US" altLang="ko-KR" dirty="0"/>
          </a:p>
          <a:p>
            <a:pPr lvl="3"/>
            <a:r>
              <a:rPr lang="ko-KR" altLang="en-US" dirty="0"/>
              <a:t>넷째</a:t>
            </a:r>
            <a:endParaRPr lang="en-US" altLang="ko-KR" dirty="0"/>
          </a:p>
          <a:p>
            <a:pPr lvl="4"/>
            <a:r>
              <a:rPr lang="ko-KR" altLang="en-US" dirty="0"/>
              <a:t>다섯째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91215" y="80357"/>
            <a:ext cx="8201265" cy="527835"/>
          </a:xfrm>
          <a:prstGeom prst="rect">
            <a:avLst/>
          </a:prstGeom>
        </p:spPr>
        <p:txBody>
          <a:bodyPr anchor="b"/>
          <a:lstStyle>
            <a:lvl1pPr algn="l">
              <a:defRPr kumimoji="1" lang="ko-KR" altLang="en-US" sz="2800" kern="1200" smtClean="0">
                <a:solidFill>
                  <a:srgbClr val="C6A8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314821" y="176902"/>
            <a:ext cx="370616" cy="370616"/>
          </a:xfrm>
          <a:prstGeom prst="ellipse">
            <a:avLst/>
          </a:prstGeom>
          <a:solidFill>
            <a:srgbClr val="C6A86F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58BEEDE-9E00-4851-EB48-2A822B47C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E00A67D6-4AEF-404E-B4DA-DE404FB57BCC}" type="slidenum">
              <a:rPr lang="ko-KR" altLang="en-US" smtClean="0"/>
              <a:pPr algn="l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73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">
            <a:extLst>
              <a:ext uri="{FF2B5EF4-FFF2-40B4-BE49-F238E27FC236}">
                <a16:creationId xmlns:a16="http://schemas.microsoft.com/office/drawing/2014/main" id="{4AF44A33-B1F4-8750-E94B-173BA3DDF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/>
          <a:stretch/>
        </p:blipFill>
        <p:spPr>
          <a:xfrm>
            <a:off x="0" y="-20538"/>
            <a:ext cx="9144000" cy="1235968"/>
          </a:xfrm>
          <a:prstGeom prst="rect">
            <a:avLst/>
          </a:prstGeom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92845C66-13AB-F434-AA2F-1B7C67B12070}"/>
              </a:ext>
            </a:extLst>
          </p:cNvPr>
          <p:cNvSpPr/>
          <p:nvPr userDrawn="1"/>
        </p:nvSpPr>
        <p:spPr>
          <a:xfrm flipV="1">
            <a:off x="0" y="634358"/>
            <a:ext cx="9144000" cy="45159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제목 12">
            <a:extLst>
              <a:ext uri="{FF2B5EF4-FFF2-40B4-BE49-F238E27FC236}">
                <a16:creationId xmlns:a16="http://schemas.microsoft.com/office/drawing/2014/main" id="{CFAF77C5-EE00-6450-19A5-B0E3EAA6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201265" cy="527835"/>
          </a:xfrm>
          <a:prstGeom prst="rect">
            <a:avLst/>
          </a:prstGeom>
        </p:spPr>
        <p:txBody>
          <a:bodyPr anchor="b"/>
          <a:lstStyle>
            <a:lvl1pPr algn="l">
              <a:defRPr kumimoji="1" lang="ko-KR" altLang="en-US" sz="2800" kern="1200" smtClean="0">
                <a:solidFill>
                  <a:srgbClr val="C6A8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타원 13">
            <a:extLst>
              <a:ext uri="{FF2B5EF4-FFF2-40B4-BE49-F238E27FC236}">
                <a16:creationId xmlns:a16="http://schemas.microsoft.com/office/drawing/2014/main" id="{47B7D867-6C60-689B-282B-56978DA88FC7}"/>
              </a:ext>
            </a:extLst>
          </p:cNvPr>
          <p:cNvSpPr/>
          <p:nvPr userDrawn="1"/>
        </p:nvSpPr>
        <p:spPr>
          <a:xfrm>
            <a:off x="314821" y="176902"/>
            <a:ext cx="370616" cy="370616"/>
          </a:xfrm>
          <a:prstGeom prst="ellipse">
            <a:avLst/>
          </a:prstGeom>
          <a:solidFill>
            <a:srgbClr val="C6A86F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텍스트 개체 틀 17">
            <a:extLst>
              <a:ext uri="{FF2B5EF4-FFF2-40B4-BE49-F238E27FC236}">
                <a16:creationId xmlns:a16="http://schemas.microsoft.com/office/drawing/2014/main" id="{FC9CDD7B-955A-091B-5FF0-7856C9A04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ED3F83AF-AC04-B0E5-E115-4E413926D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15988"/>
            <a:ext cx="8641655" cy="381635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buFont typeface="+mj-lt"/>
              <a:buAutoNum type="arabicParenR"/>
              <a:defRPr sz="2000" b="1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>
              <a:spcBef>
                <a:spcPts val="600"/>
              </a:spcBef>
              <a:buFont typeface="Calibri" panose="020F0502020204030204" pitchFamily="34" charset="0"/>
              <a:buChar char="&gt;"/>
              <a:defRPr sz="2000" b="1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>
              <a:spcBef>
                <a:spcPts val="600"/>
              </a:spcBef>
              <a:defRPr sz="17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389063" indent="0">
              <a:spcBef>
                <a:spcPts val="600"/>
              </a:spcBef>
              <a:buNone/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>
              <a:buFont typeface="Wingdings" pitchFamily="2" charset="2"/>
              <a:buChar char="Ø"/>
              <a:defRPr/>
            </a:lvl6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892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proweb.com/products/Win32OpenSSL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enssl.org/source/openssl-1.1.1g.tar.gz" TargetMode="External"/><Relationship Id="rId4" Type="http://schemas.openxmlformats.org/officeDocument/2006/relationships/hyperlink" Target="https://www.openssl.org/sourc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adobe.com/kr/read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ZkU8ZpZHQswjoSE7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0" y="100142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93365"/>
            <a:ext cx="9144000" cy="3241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6188" y="223307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4398" y="1065560"/>
            <a:ext cx="495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400" b="1" spc="-150" dirty="0" err="1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핀테크</a:t>
            </a:r>
            <a:r>
              <a:rPr lang="ko-KR" altLang="en-US" sz="54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산업 응용</a:t>
            </a: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DD1B6-FA4C-9D72-466C-4C5916DC3389}"/>
              </a:ext>
            </a:extLst>
          </p:cNvPr>
          <p:cNvSpPr txBox="1"/>
          <p:nvPr/>
        </p:nvSpPr>
        <p:spPr>
          <a:xfrm>
            <a:off x="2721130" y="3740066"/>
            <a:ext cx="3701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엄현상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교수님 강의 실습 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차시</a:t>
            </a:r>
            <a:endParaRPr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서윤형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송만섭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2022/05/17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94A9A-4ECE-9B43-4DFE-80B6DEE1C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8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10</a:t>
            </a:fld>
            <a:endParaRPr lang="ko-KR" altLang="en-US" dirty="0"/>
          </a:p>
        </p:txBody>
      </p:sp>
      <p:pic>
        <p:nvPicPr>
          <p:cNvPr id="12" name="Picture 1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1D3D6EC7-8E5B-4237-0C83-CD59043E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5009"/>
            <a:ext cx="6772275" cy="3013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C7873-887F-6DE0-E9E7-01C82946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91529"/>
            <a:ext cx="8452090" cy="318672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5407B71-212B-53F3-F179-9441CA0B6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서명 요청한 이메일에 들어가 </a:t>
            </a:r>
            <a:r>
              <a:rPr lang="en-US" altLang="ko" dirty="0"/>
              <a:t>Sign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30671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0AB42E-BD12-4A82-85EC-99E1142A1185}"/>
              </a:ext>
            </a:extLst>
          </p:cNvPr>
          <p:cNvGrpSpPr/>
          <p:nvPr/>
        </p:nvGrpSpPr>
        <p:grpSpPr>
          <a:xfrm>
            <a:off x="1266396" y="901240"/>
            <a:ext cx="7527898" cy="3512572"/>
            <a:chOff x="130708" y="1201653"/>
            <a:chExt cx="10037197" cy="468342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2BBA183-9544-4182-9823-B3B11E37F36C}"/>
                </a:ext>
              </a:extLst>
            </p:cNvPr>
            <p:cNvGrpSpPr/>
            <p:nvPr/>
          </p:nvGrpSpPr>
          <p:grpSpPr>
            <a:xfrm>
              <a:off x="130708" y="3097507"/>
              <a:ext cx="6879692" cy="2533776"/>
              <a:chOff x="130708" y="2057400"/>
              <a:chExt cx="6879692" cy="253377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87BBEA2-0AAA-4826-9539-26E2BD3AA1F4}"/>
                  </a:ext>
                </a:extLst>
              </p:cNvPr>
              <p:cNvGrpSpPr/>
              <p:nvPr/>
            </p:nvGrpSpPr>
            <p:grpSpPr>
              <a:xfrm>
                <a:off x="130708" y="2057400"/>
                <a:ext cx="6262255" cy="2533776"/>
                <a:chOff x="290945" y="2038224"/>
                <a:chExt cx="6262255" cy="2533776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B792EB34-6956-4B1B-B281-5747D2871B85}"/>
                    </a:ext>
                  </a:extLst>
                </p:cNvPr>
                <p:cNvGrpSpPr/>
                <p:nvPr/>
              </p:nvGrpSpPr>
              <p:grpSpPr>
                <a:xfrm>
                  <a:off x="290945" y="2038224"/>
                  <a:ext cx="2743200" cy="2533776"/>
                  <a:chOff x="290945" y="2038224"/>
                  <a:chExt cx="2743200" cy="2533776"/>
                </a:xfrm>
              </p:grpSpPr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C74740F6-F47F-49FE-9957-A8646F3087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2038224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800" latinLnBrk="0"/>
                    <a:r>
                      <a:rPr kumimoji="0" lang="en-US" altLang="ko-KR" sz="1350" b="1" dirty="0">
                        <a:ea typeface="맑은 고딕" panose="020B0503020000020004" pitchFamily="50" charset="-127"/>
                      </a:rPr>
                      <a:t>Private Key</a:t>
                    </a:r>
                    <a:endParaRPr kumimoji="0" lang="ko-KR" altLang="en-US" sz="1350" b="1" dirty="0"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4CBE6FB0-8D63-4A46-954F-E28D01413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3733800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1" hangingPunct="1"/>
                    <a:r>
                      <a:rPr kumimoji="0" lang="en-US" altLang="ko-KR" sz="1350" b="1" dirty="0">
                        <a:ea typeface="맑은 고딕" panose="020B0503020000020004" pitchFamily="50" charset="-127"/>
                      </a:rPr>
                      <a:t>iv</a:t>
                    </a:r>
                  </a:p>
                  <a:p>
                    <a:pPr algn="ctr" eaLnBrk="1" hangingPunct="1"/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(Initialization Vector)</a:t>
                    </a:r>
                    <a:endParaRPr kumimoji="0" lang="ko-KR" altLang="en-US" sz="1050" dirty="0"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FAFBE7D4-26BB-4922-8990-411E8C28B3B9}"/>
                    </a:ext>
                  </a:extLst>
                </p:cNvPr>
                <p:cNvSpPr/>
                <p:nvPr/>
              </p:nvSpPr>
              <p:spPr bwMode="auto">
                <a:xfrm>
                  <a:off x="3886200" y="2724024"/>
                  <a:ext cx="2667000" cy="12573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1" hangingPunct="1"/>
                  <a:r>
                    <a:rPr kumimoji="0" lang="en-US" altLang="ko-KR" sz="1350" b="1" dirty="0">
                      <a:ea typeface="맑은 고딕" panose="020B0503020000020004" pitchFamily="50" charset="-127"/>
                    </a:rPr>
                    <a:t>Cipher</a:t>
                  </a:r>
                  <a:endParaRPr kumimoji="0" lang="ko-KR" altLang="en-US" sz="1350" b="1" dirty="0"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75550CAC-E4BC-4437-931C-0BFDA5F455B5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 bwMode="auto">
              <a:xfrm>
                <a:off x="2873908" y="2476500"/>
                <a:ext cx="852055" cy="89535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BCA63F8-B861-4162-ABA4-C4B3BCE20C54}"/>
                  </a:ext>
                </a:extLst>
              </p:cNvPr>
              <p:cNvCxnSpPr>
                <a:cxnSpLocks/>
                <a:stCxn id="25" idx="3"/>
                <a:endCxn id="22" idx="1"/>
              </p:cNvCxnSpPr>
              <p:nvPr/>
            </p:nvCxnSpPr>
            <p:spPr bwMode="auto">
              <a:xfrm flipV="1">
                <a:off x="2873908" y="3371850"/>
                <a:ext cx="852055" cy="800226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9DD3546A-3054-4809-BB74-4146D3C4CC91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 bwMode="auto">
              <a:xfrm>
                <a:off x="6392963" y="3371850"/>
                <a:ext cx="617437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608E167-B544-4DD1-BF07-0268CDF28595}"/>
                </a:ext>
              </a:extLst>
            </p:cNvPr>
            <p:cNvCxnSpPr>
              <a:cxnSpLocks/>
              <a:endCxn id="22" idx="0"/>
            </p:cNvCxnSpPr>
            <p:nvPr/>
          </p:nvCxnSpPr>
          <p:spPr bwMode="auto">
            <a:xfrm>
              <a:off x="5059463" y="2621257"/>
              <a:ext cx="0" cy="116205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10397CA-83BB-4A40-909B-902B798589EE}"/>
                </a:ext>
              </a:extLst>
            </p:cNvPr>
            <p:cNvGrpSpPr/>
            <p:nvPr/>
          </p:nvGrpSpPr>
          <p:grpSpPr>
            <a:xfrm>
              <a:off x="4533900" y="1201653"/>
              <a:ext cx="4162338" cy="1103671"/>
              <a:chOff x="4507627" y="1036074"/>
              <a:chExt cx="4162338" cy="1103671"/>
            </a:xfrm>
          </p:grpSpPr>
          <p:pic>
            <p:nvPicPr>
              <p:cNvPr id="26" name="Picture 2" descr="열쇠 png에 대한 이미지 검색결과">
                <a:extLst>
                  <a:ext uri="{FF2B5EF4-FFF2-40B4-BE49-F238E27FC236}">
                    <a16:creationId xmlns:a16="http://schemas.microsoft.com/office/drawing/2014/main" id="{3CF1ED0A-330E-4F83-817F-B7365B5BB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139065">
                <a:off x="4507627" y="1036074"/>
                <a:ext cx="1103671" cy="1103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8F85C61-AFF1-4E48-BF8D-1FBAD5821535}"/>
                  </a:ext>
                </a:extLst>
              </p:cNvPr>
              <p:cNvSpPr/>
              <p:nvPr/>
            </p:nvSpPr>
            <p:spPr>
              <a:xfrm>
                <a:off x="5852526" y="1418631"/>
                <a:ext cx="28174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비밀번호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BE9D2FA-B092-4376-ACDA-7851872DD65B}"/>
                </a:ext>
              </a:extLst>
            </p:cNvPr>
            <p:cNvGrpSpPr/>
            <p:nvPr/>
          </p:nvGrpSpPr>
          <p:grpSpPr>
            <a:xfrm>
              <a:off x="6934200" y="3499971"/>
              <a:ext cx="3233705" cy="2385110"/>
              <a:chOff x="7119918" y="3499971"/>
              <a:chExt cx="3233705" cy="2385110"/>
            </a:xfrm>
          </p:grpSpPr>
          <p:pic>
            <p:nvPicPr>
              <p:cNvPr id="2050" name="Picture 2" descr="자물쇠 png에 대한 이미지 검색결과">
                <a:extLst>
                  <a:ext uri="{FF2B5EF4-FFF2-40B4-BE49-F238E27FC236}">
                    <a16:creationId xmlns:a16="http://schemas.microsoft.com/office/drawing/2014/main" id="{8A276C16-C0DF-4145-9233-D572D9999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999" y="3499971"/>
                <a:ext cx="1773818" cy="1773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FC913F7-2FEC-4903-B4D5-9B68F2FAE78E}"/>
                  </a:ext>
                </a:extLst>
              </p:cNvPr>
              <p:cNvSpPr/>
              <p:nvPr/>
            </p:nvSpPr>
            <p:spPr>
              <a:xfrm>
                <a:off x="7119918" y="5392638"/>
                <a:ext cx="323370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</a:t>
                </a:r>
                <a:r>
                  <a:rPr kumimoji="0"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Private Key</a:t>
                </a:r>
                <a:endParaRPr lang="ko-KR" altLang="en-US" dirty="0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A92DCA5-3767-0C0D-7CF8-A555098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A37D3A8-1122-1681-E765-2BB25D79E5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6FFF0618-F133-74A7-47F1-1B628706E03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100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5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2F18E4-B198-4BB0-9209-DC6322BDD5BD}"/>
              </a:ext>
            </a:extLst>
          </p:cNvPr>
          <p:cNvGrpSpPr/>
          <p:nvPr/>
        </p:nvGrpSpPr>
        <p:grpSpPr>
          <a:xfrm>
            <a:off x="1685926" y="742951"/>
            <a:ext cx="5783579" cy="3827092"/>
            <a:chOff x="723900" y="1526300"/>
            <a:chExt cx="7711439" cy="51027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FD19B3-5AF8-4861-BA6B-45C3A43817CA}"/>
                </a:ext>
              </a:extLst>
            </p:cNvPr>
            <p:cNvGrpSpPr/>
            <p:nvPr/>
          </p:nvGrpSpPr>
          <p:grpSpPr>
            <a:xfrm>
              <a:off x="5001114" y="1594879"/>
              <a:ext cx="3233705" cy="2385110"/>
              <a:chOff x="6968020" y="3499971"/>
              <a:chExt cx="3233705" cy="2385110"/>
            </a:xfrm>
          </p:grpSpPr>
          <p:pic>
            <p:nvPicPr>
              <p:cNvPr id="8" name="Picture 2" descr="자물쇠 png에 대한 이미지 검색결과">
                <a:extLst>
                  <a:ext uri="{FF2B5EF4-FFF2-40B4-BE49-F238E27FC236}">
                    <a16:creationId xmlns:a16="http://schemas.microsoft.com/office/drawing/2014/main" id="{26ACC2FB-C22E-4A94-89D8-7B54C180F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9101" y="3499971"/>
                <a:ext cx="1773818" cy="1773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8D1E191-9D48-4E0B-BFD5-1BD84B24F1A1}"/>
                  </a:ext>
                </a:extLst>
              </p:cNvPr>
              <p:cNvSpPr/>
              <p:nvPr/>
            </p:nvSpPr>
            <p:spPr>
              <a:xfrm>
                <a:off x="6968020" y="5392638"/>
                <a:ext cx="323370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</a:t>
                </a:r>
                <a:r>
                  <a:rPr kumimoji="0"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Private Key</a:t>
                </a:r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5D8637B-36CD-4E08-99CC-28DF00C3B005}"/>
                </a:ext>
              </a:extLst>
            </p:cNvPr>
            <p:cNvGrpSpPr/>
            <p:nvPr/>
          </p:nvGrpSpPr>
          <p:grpSpPr>
            <a:xfrm>
              <a:off x="1295400" y="1526300"/>
              <a:ext cx="2817439" cy="2450005"/>
              <a:chOff x="1702128" y="1535303"/>
              <a:chExt cx="2817439" cy="24500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A86E0AF-E7B1-42DE-8283-9DB79C42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4600" y="1535303"/>
                <a:ext cx="535551" cy="1969897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5FA42AD-A9BA-4DEF-BF84-217670B4E836}"/>
                  </a:ext>
                </a:extLst>
              </p:cNvPr>
              <p:cNvSpPr/>
              <p:nvPr/>
            </p:nvSpPr>
            <p:spPr>
              <a:xfrm>
                <a:off x="1702128" y="3492865"/>
                <a:ext cx="28174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비밀번호</a:t>
                </a:r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8AC5CDC-44A7-410D-A5A1-83A47AB660E2}"/>
                </a:ext>
              </a:extLst>
            </p:cNvPr>
            <p:cNvSpPr/>
            <p:nvPr/>
          </p:nvSpPr>
          <p:spPr bwMode="auto">
            <a:xfrm>
              <a:off x="723900" y="4147511"/>
              <a:ext cx="2895600" cy="56356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latinLnBrk="0"/>
              <a:r>
                <a:rPr kumimoji="0" lang="en-US" altLang="ko-KR" sz="1350" b="1" dirty="0">
                  <a:ea typeface="맑은 고딕" panose="020B0503020000020004" pitchFamily="50" charset="-127"/>
                </a:rPr>
                <a:t>Derived Key </a:t>
              </a:r>
              <a:r>
                <a:rPr kumimoji="0" lang="ko-KR" altLang="en-US" sz="1350" b="1" dirty="0">
                  <a:ea typeface="맑은 고딕" panose="020B0503020000020004" pitchFamily="50" charset="-127"/>
                </a:rPr>
                <a:t>뒷부분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A59B24E-1056-450A-8415-C27540D80F61}"/>
                </a:ext>
              </a:extLst>
            </p:cNvPr>
            <p:cNvSpPr/>
            <p:nvPr/>
          </p:nvSpPr>
          <p:spPr bwMode="auto">
            <a:xfrm>
              <a:off x="3742870" y="4147511"/>
              <a:ext cx="4692469" cy="56356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latinLnBrk="0"/>
              <a:r>
                <a:rPr kumimoji="0" lang="en-US" altLang="ko-KR" sz="1350" b="1" dirty="0">
                  <a:ea typeface="맑은 고딕" panose="020B0503020000020004" pitchFamily="50" charset="-127"/>
                </a:rPr>
                <a:t>Cipher Text</a:t>
              </a:r>
              <a:endParaRPr kumimoji="0" lang="ko-KR" altLang="en-US" sz="1350" b="1" dirty="0"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5DFE62F-8735-4949-97A0-72BB5664E1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79195" y="4953000"/>
              <a:ext cx="0" cy="90481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BE85B6-7452-4FB8-A093-2BD662D06194}"/>
                </a:ext>
              </a:extLst>
            </p:cNvPr>
            <p:cNvSpPr/>
            <p:nvPr/>
          </p:nvSpPr>
          <p:spPr>
            <a:xfrm>
              <a:off x="3831344" y="5236130"/>
              <a:ext cx="171029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0"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SHA3-256</a:t>
              </a:r>
              <a:endPara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4B8336-051E-444D-9004-1C2C60751ACD}"/>
                </a:ext>
              </a:extLst>
            </p:cNvPr>
            <p:cNvSpPr/>
            <p:nvPr/>
          </p:nvSpPr>
          <p:spPr>
            <a:xfrm>
              <a:off x="3302613" y="6044314"/>
              <a:ext cx="9985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0" lang="en-US" altLang="ko-KR" sz="225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mac</a:t>
              </a:r>
              <a:endParaRPr kumimoji="0" lang="ko-KR" altLang="en-US" sz="2250" b="1" dirty="0">
                <a:solidFill>
                  <a:schemeClr val="accent1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51D244D-B852-DA5E-225F-C06A226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3CAA11D-F75A-D11F-BE6D-E9DBB86A3E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5AEF77A5-AFF5-AE3A-C3C7-9EE2841AD44B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101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51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CFC35C-DFA5-4070-A8CC-20FF91044A6E}"/>
              </a:ext>
            </a:extLst>
          </p:cNvPr>
          <p:cNvGrpSpPr/>
          <p:nvPr/>
        </p:nvGrpSpPr>
        <p:grpSpPr>
          <a:xfrm>
            <a:off x="1192016" y="1621584"/>
            <a:ext cx="7429160" cy="2451752"/>
            <a:chOff x="65354" y="2162112"/>
            <a:chExt cx="9905546" cy="326900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1A28AD-B232-4EF4-8E88-019BF546C4C9}"/>
                </a:ext>
              </a:extLst>
            </p:cNvPr>
            <p:cNvGrpSpPr/>
            <p:nvPr/>
          </p:nvGrpSpPr>
          <p:grpSpPr>
            <a:xfrm>
              <a:off x="65354" y="2162112"/>
              <a:ext cx="9013292" cy="2533776"/>
              <a:chOff x="130708" y="2057400"/>
              <a:chExt cx="9013292" cy="253377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7364587-A361-4A0C-8F9F-FDDAD9058475}"/>
                  </a:ext>
                </a:extLst>
              </p:cNvPr>
              <p:cNvGrpSpPr/>
              <p:nvPr/>
            </p:nvGrpSpPr>
            <p:grpSpPr>
              <a:xfrm>
                <a:off x="130708" y="2057400"/>
                <a:ext cx="9013292" cy="2533776"/>
                <a:chOff x="290945" y="2038224"/>
                <a:chExt cx="9013292" cy="253377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3800002-A881-41FD-8D8A-8658DA74981A}"/>
                    </a:ext>
                  </a:extLst>
                </p:cNvPr>
                <p:cNvGrpSpPr/>
                <p:nvPr/>
              </p:nvGrpSpPr>
              <p:grpSpPr>
                <a:xfrm>
                  <a:off x="290945" y="2038224"/>
                  <a:ext cx="2743200" cy="2533776"/>
                  <a:chOff x="290945" y="2038224"/>
                  <a:chExt cx="2743200" cy="2533776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47BD7DD9-0345-43E7-93CC-2BEB167B82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2038224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800" latinLnBrk="0"/>
                    <a:r>
                      <a:rPr kumimoji="0" lang="ko-KR" altLang="en-US" sz="1350" b="1" dirty="0">
                        <a:ea typeface="맑은 고딕" panose="020B0503020000020004" pitchFamily="50" charset="-127"/>
                      </a:rPr>
                      <a:t>사용자 입력한</a:t>
                    </a:r>
                    <a:endParaRPr kumimoji="0" lang="en-US" altLang="ko-KR" sz="1350" b="1" dirty="0">
                      <a:ea typeface="맑은 고딕" panose="020B0503020000020004" pitchFamily="50" charset="-127"/>
                    </a:endParaRPr>
                  </a:p>
                  <a:p>
                    <a:pPr algn="ctr" defTabSz="685800" latinLnBrk="0"/>
                    <a:r>
                      <a:rPr kumimoji="0" lang="ko-KR" altLang="en-US" sz="1350" b="1" dirty="0">
                        <a:ea typeface="맑은 고딕" panose="020B0503020000020004" pitchFamily="50" charset="-127"/>
                      </a:rPr>
                      <a:t>비밀번호</a:t>
                    </a:r>
                  </a:p>
                </p:txBody>
              </p:sp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29E1F949-4D59-457C-94F2-C98F75EEBE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3733800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1" hangingPunct="1"/>
                    <a:r>
                      <a:rPr kumimoji="0" lang="en-US" altLang="ko-KR" sz="1350" b="1" dirty="0" err="1">
                        <a:ea typeface="맑은 고딕" panose="020B0503020000020004" pitchFamily="50" charset="-127"/>
                      </a:rPr>
                      <a:t>kdfparams</a:t>
                    </a:r>
                    <a:br>
                      <a:rPr kumimoji="0" lang="en-US" altLang="ko-KR" sz="1350" b="1" dirty="0">
                        <a:ea typeface="맑은 고딕" panose="020B0503020000020004" pitchFamily="50" charset="-127"/>
                      </a:rPr>
                    </a:br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(Key Derivation Function </a:t>
                    </a:r>
                    <a:r>
                      <a:rPr kumimoji="0" lang="en-US" altLang="ko-KR" sz="1050" dirty="0" err="1">
                        <a:ea typeface="맑은 고딕" panose="020B0503020000020004" pitchFamily="50" charset="-127"/>
                      </a:rPr>
                      <a:t>Prameters</a:t>
                    </a:r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)</a:t>
                    </a:r>
                    <a:endParaRPr kumimoji="0" lang="ko-KR" altLang="en-US" sz="1050" dirty="0"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1C979B75-7010-4D09-BF1A-6563F06B3C31}"/>
                    </a:ext>
                  </a:extLst>
                </p:cNvPr>
                <p:cNvSpPr/>
                <p:nvPr/>
              </p:nvSpPr>
              <p:spPr bwMode="auto">
                <a:xfrm>
                  <a:off x="3886200" y="2724024"/>
                  <a:ext cx="2667000" cy="12573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1" hangingPunct="1"/>
                  <a:r>
                    <a:rPr kumimoji="0" lang="en-US" altLang="ko-KR" sz="1350" b="1" dirty="0">
                      <a:ea typeface="맑은 고딕" panose="020B0503020000020004" pitchFamily="50" charset="-127"/>
                    </a:rPr>
                    <a:t>Key Derivation Function</a:t>
                  </a:r>
                  <a:endParaRPr kumimoji="0" lang="ko-KR" altLang="en-US" sz="1350" b="1" dirty="0"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25" name="Picture 2" descr="열쇠 png에 대한 이미지 검색결과">
                  <a:extLst>
                    <a:ext uri="{FF2B5EF4-FFF2-40B4-BE49-F238E27FC236}">
                      <a16:creationId xmlns:a16="http://schemas.microsoft.com/office/drawing/2014/main" id="{26FC1B66-5F4B-478C-9C1E-BE222FC7AD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139065">
                  <a:off x="7352144" y="2452952"/>
                  <a:ext cx="1952093" cy="1952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EB5F3DA-3081-4E73-80A0-7D1639BCC742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 bwMode="auto">
              <a:xfrm>
                <a:off x="2873908" y="2476500"/>
                <a:ext cx="852055" cy="89535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386EAE2A-F5F3-46F1-9A2D-490734663DAA}"/>
                  </a:ext>
                </a:extLst>
              </p:cNvPr>
              <p:cNvCxnSpPr>
                <a:cxnSpLocks/>
                <a:stCxn id="27" idx="3"/>
                <a:endCxn id="24" idx="1"/>
              </p:cNvCxnSpPr>
              <p:nvPr/>
            </p:nvCxnSpPr>
            <p:spPr bwMode="auto">
              <a:xfrm flipV="1">
                <a:off x="2873908" y="3371850"/>
                <a:ext cx="852055" cy="800226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2EC3328-9248-41BE-B638-D99CA8F4BF3B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 bwMode="auto">
              <a:xfrm>
                <a:off x="6392963" y="3371850"/>
                <a:ext cx="1074637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945188-900B-4A89-8F76-E0E6BD3E9A10}"/>
                </a:ext>
              </a:extLst>
            </p:cNvPr>
            <p:cNvSpPr/>
            <p:nvPr/>
          </p:nvSpPr>
          <p:spPr>
            <a:xfrm>
              <a:off x="7153461" y="4938671"/>
              <a:ext cx="281743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암호화된 비밀번호</a:t>
              </a:r>
              <a:endParaRPr lang="ko-KR" altLang="en-U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D9828B1-1A9B-C88A-6B6D-D90D230A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020C405-34C7-D454-D217-7F50C775BB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4D42EF94-5B19-69F8-3E10-A40A909575BC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102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07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15E9C4C-E72F-4DA4-A933-DB703CB14F20}"/>
              </a:ext>
            </a:extLst>
          </p:cNvPr>
          <p:cNvGrpSpPr/>
          <p:nvPr/>
        </p:nvGrpSpPr>
        <p:grpSpPr>
          <a:xfrm>
            <a:off x="1685926" y="742951"/>
            <a:ext cx="5783579" cy="3827092"/>
            <a:chOff x="723900" y="1526300"/>
            <a:chExt cx="7711439" cy="51027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8D3C6B0-62B4-4E82-A936-3D9B9FF99CE4}"/>
                </a:ext>
              </a:extLst>
            </p:cNvPr>
            <p:cNvGrpSpPr/>
            <p:nvPr/>
          </p:nvGrpSpPr>
          <p:grpSpPr>
            <a:xfrm>
              <a:off x="5001114" y="1594879"/>
              <a:ext cx="3233705" cy="2385110"/>
              <a:chOff x="6968020" y="3499971"/>
              <a:chExt cx="3233705" cy="2385110"/>
            </a:xfrm>
          </p:grpSpPr>
          <p:pic>
            <p:nvPicPr>
              <p:cNvPr id="16" name="Picture 2" descr="자물쇠 png에 대한 이미지 검색결과">
                <a:extLst>
                  <a:ext uri="{FF2B5EF4-FFF2-40B4-BE49-F238E27FC236}">
                    <a16:creationId xmlns:a16="http://schemas.microsoft.com/office/drawing/2014/main" id="{2FB0DE2A-F883-458E-81CE-29A5F4150B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9101" y="3499971"/>
                <a:ext cx="1773818" cy="1773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E557C45-5DD6-4F64-AA55-CC3460CCDC83}"/>
                  </a:ext>
                </a:extLst>
              </p:cNvPr>
              <p:cNvSpPr/>
              <p:nvPr/>
            </p:nvSpPr>
            <p:spPr>
              <a:xfrm>
                <a:off x="6968020" y="5392638"/>
                <a:ext cx="323370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</a:t>
                </a:r>
                <a:r>
                  <a:rPr kumimoji="0"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Private Key</a:t>
                </a:r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7CBC76-207C-4E8C-AD9E-0DA40774600D}"/>
                </a:ext>
              </a:extLst>
            </p:cNvPr>
            <p:cNvGrpSpPr/>
            <p:nvPr/>
          </p:nvGrpSpPr>
          <p:grpSpPr>
            <a:xfrm>
              <a:off x="1295400" y="1526300"/>
              <a:ext cx="2817439" cy="2450005"/>
              <a:chOff x="1702128" y="1535303"/>
              <a:chExt cx="2817439" cy="245000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BFE1057-E544-4D48-A29B-8A546DAFC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4600" y="1535303"/>
                <a:ext cx="535551" cy="196989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E60E3C3-8A48-4FA9-8643-5BCC99318B67}"/>
                  </a:ext>
                </a:extLst>
              </p:cNvPr>
              <p:cNvSpPr/>
              <p:nvPr/>
            </p:nvSpPr>
            <p:spPr>
              <a:xfrm>
                <a:off x="1702128" y="3492865"/>
                <a:ext cx="28174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비밀번호</a:t>
                </a:r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768664-6A91-45A8-9668-09BBE629AC72}"/>
                </a:ext>
              </a:extLst>
            </p:cNvPr>
            <p:cNvSpPr/>
            <p:nvPr/>
          </p:nvSpPr>
          <p:spPr bwMode="auto">
            <a:xfrm>
              <a:off x="723900" y="4147511"/>
              <a:ext cx="2895600" cy="56356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latinLnBrk="0"/>
              <a:r>
                <a:rPr kumimoji="0" lang="en-US" altLang="ko-KR" sz="1350" b="1" dirty="0">
                  <a:ea typeface="맑은 고딕" panose="020B0503020000020004" pitchFamily="50" charset="-127"/>
                </a:rPr>
                <a:t>Derived Key </a:t>
              </a:r>
              <a:r>
                <a:rPr kumimoji="0" lang="ko-KR" altLang="en-US" sz="1350" b="1" dirty="0">
                  <a:ea typeface="맑은 고딕" panose="020B0503020000020004" pitchFamily="50" charset="-127"/>
                </a:rPr>
                <a:t>뒷부분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1F8D50-DCB1-4680-B578-F172A16F22DD}"/>
                </a:ext>
              </a:extLst>
            </p:cNvPr>
            <p:cNvSpPr/>
            <p:nvPr/>
          </p:nvSpPr>
          <p:spPr bwMode="auto">
            <a:xfrm>
              <a:off x="3742870" y="4147511"/>
              <a:ext cx="4692469" cy="563563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latinLnBrk="0"/>
              <a:r>
                <a:rPr kumimoji="0" lang="en-US" altLang="ko-KR" sz="1350" b="1" dirty="0">
                  <a:ea typeface="맑은 고딕" panose="020B0503020000020004" pitchFamily="50" charset="-127"/>
                </a:rPr>
                <a:t>Cipher Text</a:t>
              </a:r>
              <a:endParaRPr kumimoji="0" lang="ko-KR" altLang="en-US" sz="1350" b="1" dirty="0"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0441394-2118-4F61-A237-BD36D2FAC6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79195" y="4953000"/>
              <a:ext cx="0" cy="90481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D2C8FF3-6ECD-468B-8AA2-8D96AF607ED9}"/>
                </a:ext>
              </a:extLst>
            </p:cNvPr>
            <p:cNvSpPr/>
            <p:nvPr/>
          </p:nvSpPr>
          <p:spPr>
            <a:xfrm>
              <a:off x="3831344" y="5236130"/>
              <a:ext cx="171029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0"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SHA3-256</a:t>
              </a:r>
              <a:endPara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D317B1-7551-4359-88BE-15F4B0BBB33D}"/>
                </a:ext>
              </a:extLst>
            </p:cNvPr>
            <p:cNvSpPr/>
            <p:nvPr/>
          </p:nvSpPr>
          <p:spPr>
            <a:xfrm>
              <a:off x="3302613" y="6044314"/>
              <a:ext cx="9985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0" lang="en-US" altLang="ko-KR" sz="2250" b="1" dirty="0">
                  <a:solidFill>
                    <a:schemeClr val="accent2"/>
                  </a:solidFill>
                  <a:ea typeface="맑은 고딕" panose="020B0503020000020004" pitchFamily="50" charset="-127"/>
                </a:rPr>
                <a:t>mac</a:t>
              </a:r>
              <a:endParaRPr kumimoji="0" lang="ko-KR" altLang="en-US" sz="2250" b="1" dirty="0">
                <a:solidFill>
                  <a:schemeClr val="accent2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53BBBB2-D122-7D24-854E-2EBCFE33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53C2F0B-215F-2365-78F7-F229526BC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49A712F7-7EC4-E433-646B-A8E769A306BF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103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4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24DCC79-7488-4DBD-8F47-AE3D51F9A022}"/>
              </a:ext>
            </a:extLst>
          </p:cNvPr>
          <p:cNvGrpSpPr/>
          <p:nvPr/>
        </p:nvGrpSpPr>
        <p:grpSpPr>
          <a:xfrm>
            <a:off x="1785490" y="2100263"/>
            <a:ext cx="5603654" cy="942975"/>
            <a:chOff x="1066800" y="2800350"/>
            <a:chExt cx="7471538" cy="12573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E527452-E63B-4151-BEA1-BC9448980935}"/>
                </a:ext>
              </a:extLst>
            </p:cNvPr>
            <p:cNvSpPr/>
            <p:nvPr/>
          </p:nvSpPr>
          <p:spPr bwMode="auto">
            <a:xfrm>
              <a:off x="1066800" y="2800350"/>
              <a:ext cx="2667000" cy="12573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r>
                <a:rPr kumimoji="0" lang="ko-KR" altLang="en-US" sz="135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기존 </a:t>
              </a:r>
              <a:r>
                <a:rPr kumimoji="0" lang="en-US" altLang="ko-KR" sz="1350" b="1" dirty="0">
                  <a:solidFill>
                    <a:schemeClr val="accent1"/>
                  </a:solidFill>
                  <a:ea typeface="맑은 고딕" panose="020B0503020000020004" pitchFamily="50" charset="-127"/>
                </a:rPr>
                <a:t>mac</a:t>
              </a:r>
              <a:endParaRPr kumimoji="0" lang="ko-KR" altLang="en-US" sz="1350" b="1" dirty="0">
                <a:solidFill>
                  <a:schemeClr val="accent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DA66C34-EC00-4CE6-8FD6-E17AD10A9D49}"/>
                </a:ext>
              </a:extLst>
            </p:cNvPr>
            <p:cNvSpPr/>
            <p:nvPr/>
          </p:nvSpPr>
          <p:spPr bwMode="auto">
            <a:xfrm>
              <a:off x="5871338" y="2800350"/>
              <a:ext cx="2667000" cy="12573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1" hangingPunct="1"/>
              <a:r>
                <a:rPr kumimoji="0" lang="ko-KR" altLang="en-US" sz="1350" b="1" dirty="0">
                  <a:solidFill>
                    <a:schemeClr val="accent2"/>
                  </a:solidFill>
                  <a:ea typeface="맑은 고딕" panose="020B0503020000020004" pitchFamily="50" charset="-127"/>
                </a:rPr>
                <a:t>새로운 </a:t>
              </a:r>
              <a:r>
                <a:rPr kumimoji="0" lang="en-US" altLang="ko-KR" sz="1350" b="1" dirty="0">
                  <a:solidFill>
                    <a:schemeClr val="accent2"/>
                  </a:solidFill>
                  <a:ea typeface="맑은 고딕" panose="020B0503020000020004" pitchFamily="50" charset="-127"/>
                </a:rPr>
                <a:t>mac</a:t>
              </a:r>
              <a:endParaRPr kumimoji="0" lang="ko-KR" altLang="en-US" sz="1350" b="1" dirty="0">
                <a:solidFill>
                  <a:schemeClr val="accent2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F8B98B-6AD3-475A-AAD6-7197BF84EA87}"/>
                </a:ext>
              </a:extLst>
            </p:cNvPr>
            <p:cNvSpPr txBox="1"/>
            <p:nvPr/>
          </p:nvSpPr>
          <p:spPr bwMode="white">
            <a:xfrm>
              <a:off x="4157200" y="2921169"/>
              <a:ext cx="129180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en-US" altLang="ko-KR" sz="4500" b="1" kern="0" dirty="0">
                  <a:ea typeface="맑은 고딕" panose="020B0503020000020004" pitchFamily="50" charset="-127"/>
                </a:rPr>
                <a:t>==</a:t>
              </a:r>
              <a:endParaRPr kumimoji="0" lang="ko-KR" altLang="en-US" sz="4500" b="1" kern="0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6DACCB4-C60C-D0AB-13BD-7C8E754C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967B30-931D-50D4-10AC-E91F30EE2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48EB152-F624-BED8-AC9F-DB3CE4905908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104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26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3E5AB2-68BC-4210-9540-068B3D94C032}"/>
              </a:ext>
            </a:extLst>
          </p:cNvPr>
          <p:cNvGrpSpPr/>
          <p:nvPr/>
        </p:nvGrpSpPr>
        <p:grpSpPr>
          <a:xfrm>
            <a:off x="1266396" y="910639"/>
            <a:ext cx="6611208" cy="3322223"/>
            <a:chOff x="164528" y="914400"/>
            <a:chExt cx="8814944" cy="44296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69FEB0D-E72B-4636-9B0E-DE4A987EF1CC}"/>
                </a:ext>
              </a:extLst>
            </p:cNvPr>
            <p:cNvGrpSpPr/>
            <p:nvPr/>
          </p:nvGrpSpPr>
          <p:grpSpPr>
            <a:xfrm>
              <a:off x="164528" y="2780393"/>
              <a:ext cx="8814944" cy="2563637"/>
              <a:chOff x="130708" y="2027539"/>
              <a:chExt cx="8814944" cy="256363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068069C-110F-4E80-ACE9-43F39F391FEC}"/>
                  </a:ext>
                </a:extLst>
              </p:cNvPr>
              <p:cNvGrpSpPr/>
              <p:nvPr/>
            </p:nvGrpSpPr>
            <p:grpSpPr>
              <a:xfrm>
                <a:off x="130708" y="2743200"/>
                <a:ext cx="8814944" cy="1847976"/>
                <a:chOff x="290945" y="2724024"/>
                <a:chExt cx="8814944" cy="1847976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283FF86-97F6-4B64-99B2-2DECE5254208}"/>
                    </a:ext>
                  </a:extLst>
                </p:cNvPr>
                <p:cNvGrpSpPr/>
                <p:nvPr/>
              </p:nvGrpSpPr>
              <p:grpSpPr>
                <a:xfrm>
                  <a:off x="290945" y="2933627"/>
                  <a:ext cx="8814944" cy="1638373"/>
                  <a:chOff x="290945" y="2933627"/>
                  <a:chExt cx="8814944" cy="1638373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F5E7C3B7-23C5-4410-BACE-FF07EBE98A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00412" y="2933627"/>
                    <a:ext cx="1805477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800" latinLnBrk="0"/>
                    <a:r>
                      <a:rPr kumimoji="0" lang="en-US" altLang="ko-KR" sz="1350" b="1" dirty="0">
                        <a:ea typeface="맑은 고딕" panose="020B0503020000020004" pitchFamily="50" charset="-127"/>
                      </a:rPr>
                      <a:t>Private Key</a:t>
                    </a:r>
                    <a:endParaRPr kumimoji="0" lang="ko-KR" altLang="en-US" sz="1350" b="1" dirty="0"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800CE34F-4687-4794-84BE-3B4F5FBDA8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3733800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1" hangingPunct="1"/>
                    <a:r>
                      <a:rPr kumimoji="0" lang="en-US" altLang="ko-KR" sz="1350" b="1" dirty="0">
                        <a:ea typeface="맑은 고딕" panose="020B0503020000020004" pitchFamily="50" charset="-127"/>
                      </a:rPr>
                      <a:t>iv</a:t>
                    </a:r>
                  </a:p>
                  <a:p>
                    <a:pPr algn="ctr" eaLnBrk="1" hangingPunct="1"/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(Initialization Vector)</a:t>
                    </a:r>
                    <a:endParaRPr kumimoji="0" lang="ko-KR" altLang="en-US" sz="1050" dirty="0"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83445D8-BB57-488B-9BB6-5CF12BCEEF73}"/>
                    </a:ext>
                  </a:extLst>
                </p:cNvPr>
                <p:cNvSpPr/>
                <p:nvPr/>
              </p:nvSpPr>
              <p:spPr bwMode="auto">
                <a:xfrm>
                  <a:off x="3886200" y="2724024"/>
                  <a:ext cx="2667000" cy="12573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1" hangingPunct="1"/>
                  <a:r>
                    <a:rPr kumimoji="0" lang="en-US" altLang="ko-KR" sz="1350" b="1" dirty="0">
                      <a:ea typeface="맑은 고딕" panose="020B0503020000020004" pitchFamily="50" charset="-127"/>
                    </a:rPr>
                    <a:t>Cipher</a:t>
                  </a:r>
                  <a:endParaRPr kumimoji="0" lang="ko-KR" altLang="en-US" sz="1350" b="1" dirty="0"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CD61CCB-324E-4759-AA04-AC0B1CEE0CF3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 bwMode="auto">
              <a:xfrm>
                <a:off x="2389217" y="2027539"/>
                <a:ext cx="1336746" cy="1344311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536EE89A-1AA1-405C-ACBC-63C65088183B}"/>
                  </a:ext>
                </a:extLst>
              </p:cNvPr>
              <p:cNvCxnSpPr>
                <a:cxnSpLocks/>
                <a:stCxn id="22" idx="3"/>
                <a:endCxn id="20" idx="1"/>
              </p:cNvCxnSpPr>
              <p:nvPr/>
            </p:nvCxnSpPr>
            <p:spPr bwMode="auto">
              <a:xfrm flipV="1">
                <a:off x="2873908" y="3371850"/>
                <a:ext cx="852055" cy="800226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805BCD22-0733-4786-B4EC-E7FC1690926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 bwMode="auto">
              <a:xfrm>
                <a:off x="6392963" y="3371850"/>
                <a:ext cx="617437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95E822E-8364-4A80-BD8B-4396FEE6989A}"/>
                </a:ext>
              </a:extLst>
            </p:cNvPr>
            <p:cNvCxnSpPr>
              <a:cxnSpLocks/>
              <a:endCxn id="20" idx="0"/>
            </p:cNvCxnSpPr>
            <p:nvPr/>
          </p:nvCxnSpPr>
          <p:spPr bwMode="auto">
            <a:xfrm>
              <a:off x="5093283" y="2334004"/>
              <a:ext cx="0" cy="116205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AE0610-B87D-4433-BB28-A1D0C010ECB3}"/>
                </a:ext>
              </a:extLst>
            </p:cNvPr>
            <p:cNvGrpSpPr/>
            <p:nvPr/>
          </p:nvGrpSpPr>
          <p:grpSpPr>
            <a:xfrm>
              <a:off x="4567720" y="914400"/>
              <a:ext cx="4162338" cy="1103671"/>
              <a:chOff x="4507627" y="1036074"/>
              <a:chExt cx="4162338" cy="1103671"/>
            </a:xfrm>
          </p:grpSpPr>
          <p:pic>
            <p:nvPicPr>
              <p:cNvPr id="13" name="Picture 2" descr="열쇠 png에 대한 이미지 검색결과">
                <a:extLst>
                  <a:ext uri="{FF2B5EF4-FFF2-40B4-BE49-F238E27FC236}">
                    <a16:creationId xmlns:a16="http://schemas.microsoft.com/office/drawing/2014/main" id="{BEF44705-8DDD-4ACE-B7B2-B523422F3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139065">
                <a:off x="4507627" y="1036074"/>
                <a:ext cx="1103671" cy="1103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69665A8-684C-4FDB-85DD-F42846EF9820}"/>
                  </a:ext>
                </a:extLst>
              </p:cNvPr>
              <p:cNvSpPr/>
              <p:nvPr/>
            </p:nvSpPr>
            <p:spPr>
              <a:xfrm>
                <a:off x="5852526" y="1418631"/>
                <a:ext cx="28174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비밀번호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906413-82A6-4D06-A51A-F3B907CE8D10}"/>
                </a:ext>
              </a:extLst>
            </p:cNvPr>
            <p:cNvGrpSpPr/>
            <p:nvPr/>
          </p:nvGrpSpPr>
          <p:grpSpPr>
            <a:xfrm>
              <a:off x="448138" y="1893484"/>
              <a:ext cx="3233705" cy="2385110"/>
              <a:chOff x="7119918" y="3499971"/>
              <a:chExt cx="3233705" cy="2385110"/>
            </a:xfrm>
          </p:grpSpPr>
          <p:pic>
            <p:nvPicPr>
              <p:cNvPr id="11" name="Picture 2" descr="자물쇠 png에 대한 이미지 검색결과">
                <a:extLst>
                  <a:ext uri="{FF2B5EF4-FFF2-40B4-BE49-F238E27FC236}">
                    <a16:creationId xmlns:a16="http://schemas.microsoft.com/office/drawing/2014/main" id="{451D8D3A-576D-460D-AAF8-458592FBE2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999" y="3499971"/>
                <a:ext cx="1773818" cy="1773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D8B2816-A031-4AB6-965F-96BD17C74E18}"/>
                  </a:ext>
                </a:extLst>
              </p:cNvPr>
              <p:cNvSpPr/>
              <p:nvPr/>
            </p:nvSpPr>
            <p:spPr>
              <a:xfrm>
                <a:off x="7119918" y="5392638"/>
                <a:ext cx="323370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암호화된 </a:t>
                </a:r>
                <a:r>
                  <a:rPr kumimoji="0"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Private Key</a:t>
                </a:r>
                <a:endParaRPr lang="ko-KR" altLang="en-US" dirty="0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92A55A1-DD28-A20D-5FF5-98F7EF07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FB77284-C75B-8CDE-915C-00C5399E0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CA589672-9B56-280F-E4F4-93551797684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105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31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43964AE-E895-41DB-BA87-324BF609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988"/>
            <a:ext cx="68580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12CB9F-F3B3-50D4-905C-77436BD9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547589A-4826-ADE8-0BFD-653E19339C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4E29B2E-29C8-AE1B-D8CD-96C93B24B64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106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BC8C-F739-CDCB-6320-13BE6CC548BC}"/>
              </a:ext>
            </a:extLst>
          </p:cNvPr>
          <p:cNvSpPr txBox="1"/>
          <p:nvPr/>
        </p:nvSpPr>
        <p:spPr>
          <a:xfrm>
            <a:off x="3311352" y="4808309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ezcook.de</a:t>
            </a:r>
            <a:r>
              <a:rPr lang="en-US" altLang="ko-KR" sz="1400" dirty="0"/>
              <a:t>/2019/03/16/keystore/#What-is-a-keystore-file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3244673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dirty="0"/>
              <a:t>긴 수업 잘 </a:t>
            </a:r>
            <a:r>
              <a:rPr lang="ko-KR" altLang="en-US" dirty="0" err="1"/>
              <a:t>들어주셔서</a:t>
            </a:r>
            <a:r>
              <a:rPr lang="ko-KR" altLang="en-US"/>
              <a:t> 감사합니다☺️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맺으며</a:t>
            </a:r>
            <a:r>
              <a:rPr lang="en-US" altLang="ko-KR" dirty="0"/>
              <a:t>,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28386-1C75-E6C3-1C22-7EDD7208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4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11</a:t>
            </a:fld>
            <a:endParaRPr lang="ko-KR" alt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1F597A-EBBB-7B45-A6F2-3CBF5C053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638"/>
            <a:ext cx="9144000" cy="294450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E5FD385-21ED-B385-9FE5-1C016CB7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받은 문서에 대한 </a:t>
            </a:r>
            <a:r>
              <a:rPr lang="en-US" altLang="ko" dirty="0"/>
              <a:t>Sign </a:t>
            </a:r>
            <a:r>
              <a:rPr lang="ko-KR" altLang="en-US" dirty="0"/>
              <a:t>완료</a:t>
            </a:r>
            <a:endParaRPr lang="en-US" altLang="ko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58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12</a:t>
            </a:fld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E5FD385-21ED-B385-9FE5-1C016CB7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" dirty="0"/>
              <a:t>Sign </a:t>
            </a:r>
            <a:r>
              <a:rPr lang="ko-KR" altLang="en-US" dirty="0"/>
              <a:t>완료된 문서 확인</a:t>
            </a:r>
            <a:endParaRPr lang="en-US" altLang="ko-KR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74D3BF-0627-7FE5-98B0-D11C1E480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83" y="1517964"/>
            <a:ext cx="7524328" cy="33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13</a:t>
            </a:fld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E5FD385-21ED-B385-9FE5-1C016CB7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" dirty="0"/>
              <a:t>Sign </a:t>
            </a:r>
            <a:r>
              <a:rPr lang="ko-KR" altLang="en-US" dirty="0"/>
              <a:t>완료된 문서 확인</a:t>
            </a:r>
            <a:endParaRPr lang="en-US" altLang="ko-KR" dirty="0"/>
          </a:p>
        </p:txBody>
      </p:sp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0D02AB5-9F95-24B6-D350-A73E813F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519834"/>
            <a:ext cx="5761388" cy="348695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5802E-8987-109B-7DB8-290E6E074AD9}"/>
              </a:ext>
            </a:extLst>
          </p:cNvPr>
          <p:cNvCxnSpPr/>
          <p:nvPr/>
        </p:nvCxnSpPr>
        <p:spPr>
          <a:xfrm>
            <a:off x="6588224" y="1707654"/>
            <a:ext cx="516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0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14</a:t>
            </a:fld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E5FD385-21ED-B385-9FE5-1C016CB77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상세사항 확인</a:t>
            </a:r>
            <a:endParaRPr lang="en-US" altLang="ko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38C4AE-9AA1-79FE-F777-08F44DFEB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99747"/>
            <a:ext cx="9144000" cy="33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5473303" cy="3816350"/>
          </a:xfrm>
        </p:spPr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(Digital Signature)</a:t>
            </a:r>
            <a:endParaRPr lang="en-US" altLang="ko" dirty="0"/>
          </a:p>
          <a:p>
            <a:pPr lvl="1"/>
            <a:r>
              <a:rPr lang="ko-KR" altLang="en-US" dirty="0"/>
              <a:t>아래 </a:t>
            </a:r>
            <a:r>
              <a:rPr lang="en-US" altLang="ko-KR" dirty="0"/>
              <a:t>2</a:t>
            </a:r>
            <a:r>
              <a:rPr lang="ko-KR" altLang="en-US" dirty="0"/>
              <a:t>가지에 의존적인 어떠한 숫자들 </a:t>
            </a:r>
            <a:endParaRPr lang="en-US" altLang="ko-KR" dirty="0"/>
          </a:p>
          <a:p>
            <a:pPr lvl="2"/>
            <a:r>
              <a:rPr lang="ko-KR" altLang="en-US" dirty="0"/>
              <a:t>사인하는 사람만이 </a:t>
            </a:r>
            <a:r>
              <a:rPr lang="ko-KR" altLang="en-US" dirty="0" err="1"/>
              <a:t>알고있는</a:t>
            </a:r>
            <a:r>
              <a:rPr lang="ko-KR" altLang="en-US" dirty="0"/>
              <a:t> 비밀정보</a:t>
            </a:r>
            <a:endParaRPr lang="en-US" altLang="ko-KR" dirty="0"/>
          </a:p>
          <a:p>
            <a:pPr lvl="2"/>
            <a:r>
              <a:rPr lang="ko-KR" altLang="en-US" dirty="0"/>
              <a:t>사인할 </a:t>
            </a:r>
            <a:r>
              <a:rPr lang="ko-KR" altLang="en-US" dirty="0" err="1"/>
              <a:t>메세지</a:t>
            </a:r>
            <a:r>
              <a:rPr lang="ko-KR" altLang="en-US" dirty="0"/>
              <a:t> 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비대칭키 암호화 이용</a:t>
            </a:r>
            <a:endParaRPr lang="en-US" altLang="ko-KR" dirty="0"/>
          </a:p>
          <a:p>
            <a:pPr lvl="1"/>
            <a:r>
              <a:rPr lang="en-US" altLang="ko-KR" dirty="0"/>
              <a:t>private key = </a:t>
            </a:r>
            <a:r>
              <a:rPr lang="ko-KR" altLang="en-US" dirty="0"/>
              <a:t>비밀정보 </a:t>
            </a:r>
            <a:endParaRPr lang="en-US" altLang="ko-KR" dirty="0"/>
          </a:p>
          <a:p>
            <a:pPr lvl="1"/>
            <a:r>
              <a:rPr lang="en-US" altLang="ko" dirty="0"/>
              <a:t>public key = </a:t>
            </a:r>
            <a:r>
              <a:rPr lang="ko-KR" altLang="en-US" dirty="0"/>
              <a:t>서명 검증시에 이용</a:t>
            </a:r>
            <a:endParaRPr lang="en-US" altLang="ko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10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(Digital Signature)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무결성 </a:t>
            </a:r>
            <a:r>
              <a:rPr lang="en-US" altLang="ko-KR" dirty="0"/>
              <a:t>:</a:t>
            </a:r>
            <a:r>
              <a:rPr lang="ko-KR" altLang="en-US" dirty="0"/>
              <a:t> 데이터가 변하지 않음</a:t>
            </a:r>
            <a:endParaRPr lang="en-US" altLang="ko-KR" dirty="0"/>
          </a:p>
          <a:p>
            <a:pPr lvl="1"/>
            <a:r>
              <a:rPr lang="ko-KR" altLang="en-US" dirty="0"/>
              <a:t>부인방지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private key </a:t>
            </a:r>
            <a:r>
              <a:rPr lang="ko-KR" altLang="en-US" dirty="0" err="1"/>
              <a:t>갖고있는</a:t>
            </a:r>
            <a:r>
              <a:rPr lang="ko-KR" altLang="en-US" dirty="0"/>
              <a:t> 사람만이 서명 가능</a:t>
            </a:r>
            <a:endParaRPr lang="en-US" altLang="ko-KR" dirty="0"/>
          </a:p>
          <a:p>
            <a:pPr lvl="1"/>
            <a:r>
              <a:rPr lang="ko-KR" altLang="en-US" dirty="0"/>
              <a:t>인증 </a:t>
            </a:r>
            <a:r>
              <a:rPr lang="en-US" altLang="ko-KR" dirty="0"/>
              <a:t>:</a:t>
            </a:r>
            <a:r>
              <a:rPr lang="ko-KR" altLang="en-US" dirty="0"/>
              <a:t> 누구나 </a:t>
            </a:r>
            <a:r>
              <a:rPr lang="en-US" altLang="ko-KR" dirty="0"/>
              <a:t>public key</a:t>
            </a:r>
            <a:r>
              <a:rPr lang="ko-KR" altLang="en-US" dirty="0" err="1"/>
              <a:t>를</a:t>
            </a:r>
            <a:r>
              <a:rPr lang="ko-KR" altLang="en-US" dirty="0"/>
              <a:t> 이용해 누가 사인했는지 확신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전자서명 </a:t>
            </a:r>
            <a:r>
              <a:rPr lang="en-US" altLang="ko-KR" dirty="0"/>
              <a:t>(Digital Signature)</a:t>
            </a:r>
            <a:r>
              <a:rPr lang="ko-KR" altLang="en-US" dirty="0"/>
              <a:t>의 이용</a:t>
            </a:r>
            <a:endParaRPr lang="en-US" altLang="ko-KR" dirty="0"/>
          </a:p>
          <a:p>
            <a:pPr lvl="1"/>
            <a:r>
              <a:rPr lang="ko-KR" altLang="en-US" dirty="0"/>
              <a:t>오버헤드 때문에 </a:t>
            </a:r>
            <a:r>
              <a:rPr lang="en-US" altLang="ko-KR" dirty="0"/>
              <a:t>H(</a:t>
            </a:r>
            <a:r>
              <a:rPr lang="ko-KR" altLang="en-US" dirty="0" err="1"/>
              <a:t>메세지</a:t>
            </a:r>
            <a:r>
              <a:rPr lang="en-US" altLang="ko-KR" dirty="0"/>
              <a:t>)</a:t>
            </a:r>
            <a:r>
              <a:rPr lang="ko-KR" altLang="en-US" dirty="0"/>
              <a:t>에 서명 진행</a:t>
            </a:r>
            <a:endParaRPr lang="en-US" altLang="ko-KR" dirty="0"/>
          </a:p>
          <a:p>
            <a:pPr lvl="1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1312-8D2F-816D-9076-1D0D15204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64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1312-8D2F-816D-9076-1D0D15204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17</a:t>
            </a:fld>
            <a:endParaRPr lang="ko-KR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2A4B005-DE1A-63C3-50ED-15D88F07A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95" y="1016887"/>
            <a:ext cx="6914852" cy="3715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A52D03-4A08-57FD-7459-219CE906EA77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/221384924295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50157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신뢰의 기반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555776" y="2211710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139180" y="2211710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</p:cNvCxnSpPr>
          <p:nvPr/>
        </p:nvCxnSpPr>
        <p:spPr>
          <a:xfrm>
            <a:off x="3563888" y="2571750"/>
            <a:ext cx="15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662692" y="2724440"/>
            <a:ext cx="1291724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A</a:t>
            </a:r>
            <a:endParaRPr lang="en-KR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A933-A3E1-1CF3-CC8E-993FDCD49EA2}"/>
              </a:ext>
            </a:extLst>
          </p:cNvPr>
          <p:cNvSpPr txBox="1"/>
          <p:nvPr/>
        </p:nvSpPr>
        <p:spPr>
          <a:xfrm>
            <a:off x="2220226" y="3456437"/>
            <a:ext cx="474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만약 누군가가 </a:t>
            </a:r>
            <a:r>
              <a:rPr lang="en-US" altLang="ko-KR" dirty="0"/>
              <a:t>A</a:t>
            </a:r>
            <a:r>
              <a:rPr lang="ko-KR" altLang="en-US" dirty="0"/>
              <a:t>인척 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en-US" altLang="ko-KR" dirty="0"/>
              <a:t>’,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A</a:t>
            </a:r>
            <a:r>
              <a:rPr lang="en-US" altLang="ko-KR" dirty="0"/>
              <a:t>＇</a:t>
            </a:r>
            <a:r>
              <a:rPr lang="ko-KR" altLang="en-US" dirty="0" err="1"/>
              <a:t>를</a:t>
            </a:r>
            <a:r>
              <a:rPr lang="ko-KR" altLang="en-US" dirty="0"/>
              <a:t> 보낸다면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ko-KR" altLang="en-US" dirty="0"/>
              <a:t>가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공개키임을</a:t>
            </a:r>
            <a:r>
              <a:rPr lang="ko-KR" altLang="en-US" dirty="0"/>
              <a:t> 어떻게 알 수 있나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523AC-9AE2-C55B-DE51-E8A0832C7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73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신뢰의 기반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555776" y="2211710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139180" y="2211710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</p:cNvCxnSpPr>
          <p:nvPr/>
        </p:nvCxnSpPr>
        <p:spPr>
          <a:xfrm>
            <a:off x="3563888" y="2571750"/>
            <a:ext cx="15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662692" y="2724440"/>
            <a:ext cx="1291724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A</a:t>
            </a:r>
            <a:endParaRPr lang="en-KR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A933-A3E1-1CF3-CC8E-993FDCD49EA2}"/>
              </a:ext>
            </a:extLst>
          </p:cNvPr>
          <p:cNvSpPr txBox="1"/>
          <p:nvPr/>
        </p:nvSpPr>
        <p:spPr>
          <a:xfrm>
            <a:off x="1838589" y="3647398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ko-KR" altLang="en-US" dirty="0"/>
              <a:t>가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공개키임을</a:t>
            </a:r>
            <a:r>
              <a:rPr lang="ko-KR" altLang="en-US" dirty="0"/>
              <a:t> 보장해주는 기관이 필요</a:t>
            </a:r>
            <a:endParaRPr lang="en-US" altLang="ko-KR" dirty="0"/>
          </a:p>
          <a:p>
            <a:pPr algn="ctr"/>
            <a:r>
              <a:rPr lang="en-US" dirty="0"/>
              <a:t>Cert(</a:t>
            </a:r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523AC-9AE2-C55B-DE51-E8A0832C7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85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9296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Calibri" panose="020F0502020204030204" pitchFamily="34" charset="0"/>
              </a:rPr>
              <a:t> 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20538"/>
            <a:ext cx="9144000" cy="102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5926" y="-1922368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3528" y="135672"/>
            <a:ext cx="2068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800" b="1" spc="-150" dirty="0">
              <a:solidFill>
                <a:srgbClr val="C6A86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39C9B6E-5D4A-BB40-B60E-952DFECB5363}"/>
              </a:ext>
            </a:extLst>
          </p:cNvPr>
          <p:cNvSpPr txBox="1"/>
          <p:nvPr/>
        </p:nvSpPr>
        <p:spPr>
          <a:xfrm>
            <a:off x="107504" y="1349808"/>
            <a:ext cx="9036496" cy="32778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전자서명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RSA </a:t>
            </a: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서명 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전자봉투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타원곡선암호</a:t>
            </a:r>
            <a:r>
              <a:rPr lang="en-US" altLang="ko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ECDSA 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비밀키 암호화 저장</a:t>
            </a:r>
            <a:endParaRPr lang="en-US" altLang="ko-KR" sz="2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5CA5C-D410-4AC1-1A5C-DD8239A3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98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신뢰의 기반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555776" y="219757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139180" y="219757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</p:cNvCxnSpPr>
          <p:nvPr/>
        </p:nvCxnSpPr>
        <p:spPr>
          <a:xfrm>
            <a:off x="3563888" y="2557618"/>
            <a:ext cx="15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662692" y="2710308"/>
            <a:ext cx="1291724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A</a:t>
            </a:r>
            <a:endParaRPr lang="en-KR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A933-A3E1-1CF3-CC8E-993FDCD49EA2}"/>
              </a:ext>
            </a:extLst>
          </p:cNvPr>
          <p:cNvSpPr txBox="1"/>
          <p:nvPr/>
        </p:nvSpPr>
        <p:spPr>
          <a:xfrm>
            <a:off x="1280947" y="3515962"/>
            <a:ext cx="685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Cert(</a:t>
            </a:r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) </a:t>
            </a:r>
            <a:r>
              <a:rPr lang="ko-KR" altLang="en-US" dirty="0"/>
              <a:t>의 공개키가 제대로 된 것이라고 보장해주는 기관 필요</a:t>
            </a:r>
            <a:endParaRPr lang="en-US" altLang="ko-KR" dirty="0"/>
          </a:p>
          <a:p>
            <a:pPr algn="ctr"/>
            <a:r>
              <a:rPr lang="en-US" altLang="ko-KR" dirty="0" err="1"/>
              <a:t>Cert</a:t>
            </a:r>
            <a:r>
              <a:rPr lang="en-US" altLang="ko-KR" baseline="-25000" dirty="0" err="1"/>
              <a:t>KR</a:t>
            </a:r>
            <a:r>
              <a:rPr lang="en-US" altLang="ko-KR" dirty="0"/>
              <a:t>(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en-US" altLang="ko-KR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C28F3-2495-8A47-F5E5-1512D784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59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-KR" dirty="0"/>
              <a:t>PKI (Public Key Infrastructure)</a:t>
            </a:r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555776" y="228371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KR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436840" y="2283718"/>
            <a:ext cx="129172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VeriSign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63888" y="2643758"/>
            <a:ext cx="1720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716714" y="2895981"/>
            <a:ext cx="1505516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KR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KR</a:t>
            </a:r>
            <a:endParaRPr lang="en-KR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41A77-D071-DFB0-97C4-B7C845393EAC}"/>
              </a:ext>
            </a:extLst>
          </p:cNvPr>
          <p:cNvSpPr txBox="1"/>
          <p:nvPr/>
        </p:nvSpPr>
        <p:spPr>
          <a:xfrm>
            <a:off x="2679363" y="3739177"/>
            <a:ext cx="407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Root of authority</a:t>
            </a:r>
            <a:r>
              <a:rPr lang="ko-KR" altLang="en-US" dirty="0"/>
              <a:t>가 결국 </a:t>
            </a:r>
            <a:r>
              <a:rPr lang="ko-KR" altLang="en-US" dirty="0" err="1"/>
              <a:t>존재해야함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9A2C4-A75F-9B38-6EB1-A88306189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8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-KR" dirty="0"/>
              <a:t>KISA</a:t>
            </a:r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699792" y="2139702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283196" y="2139702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</p:cNvCxnSpPr>
          <p:nvPr/>
        </p:nvCxnSpPr>
        <p:spPr>
          <a:xfrm>
            <a:off x="3707904" y="2499742"/>
            <a:ext cx="15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806708" y="2652432"/>
            <a:ext cx="1291724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A</a:t>
            </a:r>
            <a:endParaRPr lang="en-KR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A933-A3E1-1CF3-CC8E-993FDCD49EA2}"/>
              </a:ext>
            </a:extLst>
          </p:cNvPr>
          <p:cNvSpPr txBox="1"/>
          <p:nvPr/>
        </p:nvSpPr>
        <p:spPr>
          <a:xfrm>
            <a:off x="2532498" y="3458086"/>
            <a:ext cx="419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Cert</a:t>
            </a:r>
            <a:r>
              <a:rPr lang="en-US" altLang="ko-KR" baseline="-25000" dirty="0" err="1"/>
              <a:t>KR</a:t>
            </a:r>
            <a:r>
              <a:rPr lang="en-US" altLang="ko-KR" dirty="0"/>
              <a:t>(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en-US" altLang="ko-KR" dirty="0"/>
              <a:t>)</a:t>
            </a:r>
            <a:r>
              <a:rPr lang="ko-KR" altLang="en-US" dirty="0"/>
              <a:t>의 비밀키를 잃어버린 경우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KISA</a:t>
            </a:r>
            <a:r>
              <a:rPr lang="ko-KR" altLang="en-US" dirty="0"/>
              <a:t>가 인증서 폐기 등을 관리 </a:t>
            </a:r>
            <a:endParaRPr lang="en-US" altLang="ko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80737-3D82-B9E9-399C-B7D17A438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28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공인인증서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48807-3AF2-D20E-A02E-5B4124DBE2A4}"/>
              </a:ext>
            </a:extLst>
          </p:cNvPr>
          <p:cNvSpPr/>
          <p:nvPr/>
        </p:nvSpPr>
        <p:spPr>
          <a:xfrm>
            <a:off x="2843808" y="2139702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E105-DC09-44DC-5A3A-BB5E9488EB36}"/>
              </a:ext>
            </a:extLst>
          </p:cNvPr>
          <p:cNvSpPr/>
          <p:nvPr/>
        </p:nvSpPr>
        <p:spPr>
          <a:xfrm>
            <a:off x="5427212" y="2139702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은행</a:t>
            </a:r>
            <a:endParaRPr lang="en-K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E682D-01BA-E223-6F30-3A9ABF0D356E}"/>
              </a:ext>
            </a:extLst>
          </p:cNvPr>
          <p:cNvCxnSpPr>
            <a:cxnSpLocks/>
          </p:cNvCxnSpPr>
          <p:nvPr/>
        </p:nvCxnSpPr>
        <p:spPr>
          <a:xfrm>
            <a:off x="3851920" y="2499742"/>
            <a:ext cx="15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F72C4F6-9806-CFDC-5206-005C275BEECB}"/>
              </a:ext>
            </a:extLst>
          </p:cNvPr>
          <p:cNvSpPr/>
          <p:nvPr/>
        </p:nvSpPr>
        <p:spPr>
          <a:xfrm>
            <a:off x="3950724" y="2652432"/>
            <a:ext cx="1291724" cy="720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A</a:t>
            </a:r>
            <a:endParaRPr lang="en-KR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A933-A3E1-1CF3-CC8E-993FDCD49EA2}"/>
              </a:ext>
            </a:extLst>
          </p:cNvPr>
          <p:cNvSpPr txBox="1"/>
          <p:nvPr/>
        </p:nvSpPr>
        <p:spPr>
          <a:xfrm>
            <a:off x="3344037" y="3507854"/>
            <a:ext cx="262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Cert(</a:t>
            </a:r>
            <a:r>
              <a:rPr lang="en-US" dirty="0" err="1"/>
              <a:t>pk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en-US" altLang="ko-KR" dirty="0"/>
              <a:t>, </a:t>
            </a:r>
            <a:r>
              <a:rPr lang="en-US" altLang="ko-KR" dirty="0" err="1"/>
              <a:t>E</a:t>
            </a:r>
            <a:r>
              <a:rPr lang="en-US" altLang="ko-KR" baseline="-25000" dirty="0" err="1"/>
              <a:t>pwd</a:t>
            </a:r>
            <a:r>
              <a:rPr lang="en-US" altLang="ko-KR" dirty="0"/>
              <a:t>(</a:t>
            </a:r>
            <a:r>
              <a:rPr lang="en-US" altLang="ko-KR" dirty="0" err="1"/>
              <a:t>sk</a:t>
            </a:r>
            <a:r>
              <a:rPr lang="en-US" altLang="ko-KR" baseline="-25000" dirty="0" err="1"/>
              <a:t>A</a:t>
            </a:r>
            <a:r>
              <a:rPr lang="en-US" altLang="ko-KR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8F37E-EA74-F5D4-2B80-452C80FF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3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인증서의 활용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8F37E-EA74-F5D4-2B80-452C80FF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24</a:t>
            </a:fld>
            <a:endParaRPr lang="ko-KR" altLang="en-US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7D210D-6D19-9352-0CB3-C53C243E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15" y="1590100"/>
            <a:ext cx="5199484" cy="31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8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인증서의 활용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8F37E-EA74-F5D4-2B80-452C80FF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25</a:t>
            </a:fld>
            <a:endParaRPr lang="ko-KR" alt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D78EE1-5E86-3EE7-9D8C-B0F7D9337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5668"/>
            <a:ext cx="5536406" cy="36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인증서의 활용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8F37E-EA74-F5D4-2B80-452C80FF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26</a:t>
            </a:fld>
            <a:endParaRPr lang="ko-KR" alt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4D0AB9-459D-7D17-CC3D-669A1B1E9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62031"/>
            <a:ext cx="5510346" cy="30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7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CD43-19B1-440D-49F3-7DFE9513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65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 anchor="ctr"/>
          <a:lstStyle/>
          <a:p>
            <a:pPr lvl="1"/>
            <a:r>
              <a:rPr lang="en-US" altLang="ko-KR" dirty="0"/>
              <a:t>RSA </a:t>
            </a:r>
            <a:r>
              <a:rPr lang="ko-KR" altLang="en-US" dirty="0"/>
              <a:t>개인키 생성</a:t>
            </a:r>
            <a:endParaRPr lang="en-US" altLang="ko-KR" dirty="0"/>
          </a:p>
          <a:p>
            <a:pPr lvl="1"/>
            <a:r>
              <a:rPr lang="en-US" altLang="ko-KR" dirty="0"/>
              <a:t>X.509 </a:t>
            </a:r>
            <a:r>
              <a:rPr lang="ko-KR" altLang="en-US" dirty="0"/>
              <a:t>인증서를 생성</a:t>
            </a:r>
            <a:endParaRPr lang="en-US" altLang="ko-KR" dirty="0"/>
          </a:p>
          <a:p>
            <a:pPr lvl="1"/>
            <a:r>
              <a:rPr lang="ko-KR" altLang="en-US" dirty="0"/>
              <a:t>인증서 서명 및 검증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E52A-D3A7-533A-9F1A-5176D2E32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63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0B40B-6995-170F-7F84-CCE645A4D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41"/>
          <a:stretch/>
        </p:blipFill>
        <p:spPr>
          <a:xfrm>
            <a:off x="685800" y="2754665"/>
            <a:ext cx="3638811" cy="12357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E52A-D3A7-533A-9F1A-5176D2E32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29</a:t>
            </a:fld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AD825-D458-F8DD-D71B-6EA1BA5D2D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OpenSSL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 lvl="1"/>
            <a:r>
              <a:rPr lang="en-US" altLang="ko-KR" dirty="0" err="1"/>
              <a:t>openssl</a:t>
            </a:r>
            <a:r>
              <a:rPr lang="en-US" altLang="ko-KR" dirty="0"/>
              <a:t> version</a:t>
            </a:r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159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</a:t>
            </a:fld>
            <a:endParaRPr lang="ko-KR" altLang="en-US" dirty="0"/>
          </a:p>
        </p:txBody>
      </p:sp>
      <p:pic>
        <p:nvPicPr>
          <p:cNvPr id="1026" name="Picture 2" descr="카카오·NHN 등 5개사, 공공웹사이트 전자서명 시범사업 경합…네이버·토스 탈락 이변 | 아주경제">
            <a:extLst>
              <a:ext uri="{FF2B5EF4-FFF2-40B4-BE49-F238E27FC236}">
                <a16:creationId xmlns:a16="http://schemas.microsoft.com/office/drawing/2014/main" id="{A4AFFC13-427D-266A-13FA-0A0CD58B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832355"/>
            <a:ext cx="6054725" cy="40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6D50F-D8E4-C62E-A798-19A25F7939FB}"/>
              </a:ext>
            </a:extLst>
          </p:cNvPr>
          <p:cNvSpPr txBox="1"/>
          <p:nvPr/>
        </p:nvSpPr>
        <p:spPr>
          <a:xfrm>
            <a:off x="6785415" y="4830211"/>
            <a:ext cx="248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게티이미지뱅크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2333159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5DF7A85-5BA2-7245-8C34-A8BBCCEE787B}"/>
              </a:ext>
            </a:extLst>
          </p:cNvPr>
          <p:cNvSpPr txBox="1">
            <a:spLocks/>
          </p:cNvSpPr>
          <p:nvPr/>
        </p:nvSpPr>
        <p:spPr>
          <a:xfrm>
            <a:off x="179512" y="692698"/>
            <a:ext cx="8856984" cy="43704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설치되어 있지 않은 경우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 :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 경로에서 최신 버전의 바이너리를 받아 설치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0975"/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https://slproweb.com/products/Win32OpenSSL.html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0975"/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설치한 경로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C:\Program Files\OpenSSL-Win64\bin)</a:t>
            </a:r>
            <a:r>
              <a:rPr kumimoji="0"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환경변수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4375" lvl="3" indent="-171450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Win10 :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 + </a:t>
            </a:r>
            <a:r>
              <a:rPr kumimoji="0"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‘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제어판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검색하여 진입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고급 시스템 설정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Path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후 편집</a:t>
            </a:r>
            <a:b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 만들기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경로 추가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 + r &gt; </a:t>
            </a:r>
            <a:r>
              <a:rPr kumimoji="0"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cmd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입력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OpenSSL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확인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4375" lvl="3" indent="-171450"/>
            <a:endParaRPr kumimoji="0"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 :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https://www.openssl.org/source/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아래 명령어들을 참고하여 설치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wget</a:t>
            </a:r>
            <a:r>
              <a:rPr kumimoji="0"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https://www.openssl.org/source/openssl-1.1.1g.tar.gz</a:t>
            </a:r>
            <a:endParaRPr kumimoji="0"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</a:t>
            </a:r>
            <a:r>
              <a:rPr kumimoji="0"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zxvf</a:t>
            </a:r>
            <a:r>
              <a:rPr kumimoji="0"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openssl-1.1.1g.tar.gz</a:t>
            </a: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openssl-1.1.1g</a:t>
            </a: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openssl-1.1.1g$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./config</a:t>
            </a: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openssl-1.1.1g$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make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// make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없는 경우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$</a:t>
            </a:r>
            <a:r>
              <a:rPr kumimoji="0"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sudo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apt install make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 재시도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openssl-1.1.1g$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sudo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make install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//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시간이 좀 걸릴 수 있습니다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42925" lvl="2" indent="-18097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openssl-1.1.1g$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sudo</a:t>
            </a:r>
            <a:r>
              <a:rPr kumimoji="0"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ldconfig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</a:t>
            </a:r>
            <a:r>
              <a:rPr kumimoji="0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설치 확인</a:t>
            </a:r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kumimoji="0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실습은 편의상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Windows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기준으로 진행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(OpenSSL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 명령어는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Linux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동일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A2D5E-2A58-D3C7-E04A-24D06AB3D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05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932CD5-47AA-C43A-5678-CE69EFE283C4}"/>
              </a:ext>
            </a:extLst>
          </p:cNvPr>
          <p:cNvSpPr txBox="1">
            <a:spLocks/>
          </p:cNvSpPr>
          <p:nvPr/>
        </p:nvSpPr>
        <p:spPr>
          <a:xfrm>
            <a:off x="179512" y="692698"/>
            <a:ext cx="8856984" cy="42745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인증기관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(CA)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 생성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Private key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genrsa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2048</a:t>
            </a:r>
          </a:p>
          <a:p>
            <a:pPr marL="361950" lvl="1" indent="-180975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5600" lvl="1" indent="-174625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자기 서명 용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CSR(Certificate Signing Request)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1338" lvl="3" indent="-185738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–new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–key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CAPriv.pem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–out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CAReq.pem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1338" lvl="3" indent="-185738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Common Name(CN)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 영문 이름 입력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제출 목적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41338" lvl="3" indent="-185738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나머지는 임의 선택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00050" lvl="1" indent="-219075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자기 서명 인증서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x509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–req –days 365 –in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CAReq.pem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signkey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62000" lvl="2" indent="-18097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4938" lvl="1" indent="-174625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lvl="1" indent="0">
              <a:buNone/>
            </a:pP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4">
            <a:extLst>
              <a:ext uri="{FF2B5EF4-FFF2-40B4-BE49-F238E27FC236}">
                <a16:creationId xmlns:a16="http://schemas.microsoft.com/office/drawing/2014/main" id="{C3252F81-C66E-F593-160F-392929DE8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96" b="82423"/>
          <a:stretch/>
        </p:blipFill>
        <p:spPr>
          <a:xfrm>
            <a:off x="4067944" y="777700"/>
            <a:ext cx="3220640" cy="771666"/>
          </a:xfrm>
          <a:prstGeom prst="rect">
            <a:avLst/>
          </a:prstGeom>
        </p:spPr>
      </p:pic>
      <p:pic>
        <p:nvPicPr>
          <p:cNvPr id="9" name="그림 5">
            <a:extLst>
              <a:ext uri="{FF2B5EF4-FFF2-40B4-BE49-F238E27FC236}">
                <a16:creationId xmlns:a16="http://schemas.microsoft.com/office/drawing/2014/main" id="{DC4526A8-F757-B9D6-4634-4CB2400E7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04" r="13442" b="29443"/>
          <a:stretch/>
        </p:blipFill>
        <p:spPr>
          <a:xfrm>
            <a:off x="5688904" y="1694376"/>
            <a:ext cx="3326616" cy="1999471"/>
          </a:xfrm>
          <a:prstGeom prst="rect">
            <a:avLst/>
          </a:prstGeom>
        </p:spPr>
      </p:pic>
      <p:pic>
        <p:nvPicPr>
          <p:cNvPr id="10" name="그림 3">
            <a:extLst>
              <a:ext uri="{FF2B5EF4-FFF2-40B4-BE49-F238E27FC236}">
                <a16:creationId xmlns:a16="http://schemas.microsoft.com/office/drawing/2014/main" id="{FA76C8E0-4BCF-4941-6D28-DA5B6D78E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2" t="82274" r="2101" b="3246"/>
          <a:stretch/>
        </p:blipFill>
        <p:spPr>
          <a:xfrm>
            <a:off x="1043608" y="4146260"/>
            <a:ext cx="6572250" cy="9199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A3B73-9431-A63A-B0E4-03EE2C51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10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932CD5-47AA-C43A-5678-CE69EFE283C4}"/>
              </a:ext>
            </a:extLst>
          </p:cNvPr>
          <p:cNvSpPr txBox="1">
            <a:spLocks/>
          </p:cNvSpPr>
          <p:nvPr/>
        </p:nvSpPr>
        <p:spPr>
          <a:xfrm>
            <a:off x="179512" y="692698"/>
            <a:ext cx="8856984" cy="427459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개인키 및 </a:t>
            </a:r>
            <a:r>
              <a:rPr kumimoji="0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kumimoji="0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서명 인증서 생성</a:t>
            </a:r>
            <a:endParaRPr kumimoji="0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 (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디렉토리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 및 이동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mkdir</a:t>
            </a:r>
            <a:r>
              <a:rPr kumimoji="0"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</a:p>
          <a:p>
            <a:pPr marL="534988" lvl="2" indent="-17462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Alice</a:t>
            </a:r>
          </a:p>
          <a:p>
            <a:pPr marL="361950" lvl="1" indent="-180975"/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RSA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개인키 생성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genrsa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AlicePriv.pem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2048</a:t>
            </a:r>
          </a:p>
          <a:p>
            <a:pPr marL="361950" lvl="1" indent="-180975"/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생성한 개인키로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kumimoji="0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 </a:t>
            </a:r>
            <a:r>
              <a:rPr kumimoji="0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kumimoji="0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req –new –key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AlicePriv.pem</a:t>
            </a:r>
            <a:b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-out </a:t>
            </a:r>
            <a:r>
              <a:rPr kumimoji="0"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AliceReq.pem</a:t>
            </a:r>
            <a:endParaRPr kumimoji="0"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kumimoji="0"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 </a:t>
            </a:r>
            <a:r>
              <a:rPr kumimoji="0"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0"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 </a:t>
            </a:r>
            <a:r>
              <a:rPr kumimoji="0"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kumimoji="0"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lvl="1" indent="0">
              <a:buNone/>
            </a:pPr>
            <a:endParaRPr kumimoji="0"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7F22EE20-F493-9D2A-EE4A-285B0A94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514" y="1059582"/>
            <a:ext cx="4403966" cy="37488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47EA9-6830-2386-7EF4-AA08F2E4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416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831-525D-A2A0-5165-5A1479AA5F7A}"/>
              </a:ext>
            </a:extLst>
          </p:cNvPr>
          <p:cNvSpPr txBox="1"/>
          <p:nvPr/>
        </p:nvSpPr>
        <p:spPr>
          <a:xfrm>
            <a:off x="107504" y="915566"/>
            <a:ext cx="857815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전달하여 서명 요청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AliceReq.pem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개인키 및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서명 인증서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받아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개인키로 서명된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공인 인증서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..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// CA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x509 -req -days 365 -CA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CAkey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CAcreateserial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AliceReq.pem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</a:t>
            </a:r>
            <a:b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서명한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 전달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Alice\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Alice\</a:t>
            </a: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FC70E1E8-6966-47D0-3101-99E1A3354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8"/>
          <a:stretch/>
        </p:blipFill>
        <p:spPr>
          <a:xfrm>
            <a:off x="458341" y="2715766"/>
            <a:ext cx="8123406" cy="10065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8500C-9D44-ADD6-C307-73F1D8BF8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13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831-525D-A2A0-5165-5A1479AA5F7A}"/>
              </a:ext>
            </a:extLst>
          </p:cNvPr>
          <p:cNvSpPr txBox="1"/>
          <p:nvPr/>
        </p:nvSpPr>
        <p:spPr>
          <a:xfrm>
            <a:off x="107504" y="915566"/>
            <a:ext cx="857815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받은 인증서의 체인 검증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verify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b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OK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verify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b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OK</a:t>
            </a: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개인키 및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서명 인증서 생성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경우와 동일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 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디렉토리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 및 이동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..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// CA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mkdir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</a:t>
            </a:r>
            <a:r>
              <a:rPr lang="ko-KR" altLang="en-US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RSA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개인키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genrsa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2048</a:t>
            </a:r>
          </a:p>
          <a:p>
            <a:pPr marL="361950" lvl="1" indent="-180975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생성한 개인키로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req –new –key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BobReq.pem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전달하여 서명 요청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BobReq.pem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..</a:t>
            </a:r>
          </a:p>
          <a:p>
            <a:pPr marL="534988" lvl="2" indent="-174625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DDF6D66D-1353-332E-843A-73118985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44" y="1005926"/>
            <a:ext cx="3995936" cy="1086803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1DFF4266-DDC9-3999-DA32-C24C0A2B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43" y="2400103"/>
            <a:ext cx="2744316" cy="2601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99260-A337-25ED-AFD4-3A32AA91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054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831-525D-A2A0-5165-5A1479AA5F7A}"/>
              </a:ext>
            </a:extLst>
          </p:cNvPr>
          <p:cNvSpPr txBox="1"/>
          <p:nvPr/>
        </p:nvSpPr>
        <p:spPr>
          <a:xfrm>
            <a:off x="107504" y="915566"/>
            <a:ext cx="857815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CSR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받아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개인키로 서명된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서명한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 전달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..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// CA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x509 -req -days 365 -CA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CAkey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CAserial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CACert.srl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BobReq.pem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</a:t>
            </a:r>
            <a:b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서명시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생성된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CACert.srl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기반으로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 number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순차적 부여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인증서를 전달받아 체인 검증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Bob\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Bob\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Bob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verify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verify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7">
            <a:extLst>
              <a:ext uri="{FF2B5EF4-FFF2-40B4-BE49-F238E27FC236}">
                <a16:creationId xmlns:a16="http://schemas.microsoft.com/office/drawing/2014/main" id="{5F697717-9D0B-3019-3F60-CBDEC47AF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41"/>
          <a:stretch/>
        </p:blipFill>
        <p:spPr>
          <a:xfrm>
            <a:off x="488671" y="3432077"/>
            <a:ext cx="4761731" cy="13607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A0105-7C9F-C617-6CCD-3DDFFCE2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945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pic>
        <p:nvPicPr>
          <p:cNvPr id="6" name="Picture 6" descr="https://cdn0.iconfinder.com/data/icons/typicons-2/24/user-256.png">
            <a:extLst>
              <a:ext uri="{FF2B5EF4-FFF2-40B4-BE49-F238E27FC236}">
                <a16:creationId xmlns:a16="http://schemas.microsoft.com/office/drawing/2014/main" id="{4F1FB204-CB3F-AA87-05AA-80C77BB9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03" y="863773"/>
            <a:ext cx="1158658" cy="11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dn0.iconfinder.com/data/icons/typicons-2/24/user-256.png">
            <a:extLst>
              <a:ext uri="{FF2B5EF4-FFF2-40B4-BE49-F238E27FC236}">
                <a16:creationId xmlns:a16="http://schemas.microsoft.com/office/drawing/2014/main" id="{BCB6EEA9-88E8-0CE9-F016-7D9D68E8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55" y="3384053"/>
            <a:ext cx="1158658" cy="11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0.iconfinder.com/data/icons/typicons-2/24/user-256.png">
            <a:extLst>
              <a:ext uri="{FF2B5EF4-FFF2-40B4-BE49-F238E27FC236}">
                <a16:creationId xmlns:a16="http://schemas.microsoft.com/office/drawing/2014/main" id="{453DEF74-8BD3-9DF1-F4A5-E3700979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27" y="3384053"/>
            <a:ext cx="1158658" cy="11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5A141942-4CE9-527A-9628-BCBC5C31301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184085" y="3963382"/>
            <a:ext cx="276527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BBA2A-C45A-57F4-6431-2863D224B995}"/>
              </a:ext>
            </a:extLst>
          </p:cNvPr>
          <p:cNvSpPr txBox="1"/>
          <p:nvPr/>
        </p:nvSpPr>
        <p:spPr>
          <a:xfrm>
            <a:off x="3572662" y="3987417"/>
            <a:ext cx="21100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모르는 사이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신뢰 불가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5AC28-5EFA-BBAE-C0DC-EFC8B1BFA226}"/>
              </a:ext>
            </a:extLst>
          </p:cNvPr>
          <p:cNvSpPr txBox="1"/>
          <p:nvPr/>
        </p:nvSpPr>
        <p:spPr>
          <a:xfrm>
            <a:off x="1981734" y="4447427"/>
            <a:ext cx="90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9403-CD2A-9FF4-29EF-69280506D323}"/>
              </a:ext>
            </a:extLst>
          </p:cNvPr>
          <p:cNvSpPr txBox="1"/>
          <p:nvPr/>
        </p:nvSpPr>
        <p:spPr>
          <a:xfrm>
            <a:off x="6247249" y="4447427"/>
            <a:ext cx="102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Bob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D5B48-2BDA-A4C3-91A6-44F65F1F446D}"/>
              </a:ext>
            </a:extLst>
          </p:cNvPr>
          <p:cNvSpPr txBox="1"/>
          <p:nvPr/>
        </p:nvSpPr>
        <p:spPr>
          <a:xfrm>
            <a:off x="4364195" y="1952797"/>
            <a:ext cx="64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CA</a:t>
            </a:r>
            <a:endParaRPr lang="ko-KR" altLang="en-US"/>
          </a:p>
        </p:txBody>
      </p:sp>
      <p:cxnSp>
        <p:nvCxnSpPr>
          <p:cNvPr id="14" name="직선 화살표 연결선 18">
            <a:extLst>
              <a:ext uri="{FF2B5EF4-FFF2-40B4-BE49-F238E27FC236}">
                <a16:creationId xmlns:a16="http://schemas.microsoft.com/office/drawing/2014/main" id="{F3110DA7-1686-023E-CA01-27041FD23CA0}"/>
              </a:ext>
            </a:extLst>
          </p:cNvPr>
          <p:cNvCxnSpPr>
            <a:cxnSpLocks/>
          </p:cNvCxnSpPr>
          <p:nvPr/>
        </p:nvCxnSpPr>
        <p:spPr>
          <a:xfrm>
            <a:off x="5049763" y="1860659"/>
            <a:ext cx="987657" cy="169668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1">
            <a:extLst>
              <a:ext uri="{FF2B5EF4-FFF2-40B4-BE49-F238E27FC236}">
                <a16:creationId xmlns:a16="http://schemas.microsoft.com/office/drawing/2014/main" id="{3538F628-5A75-1C11-8119-75C869069633}"/>
              </a:ext>
            </a:extLst>
          </p:cNvPr>
          <p:cNvCxnSpPr>
            <a:cxnSpLocks/>
          </p:cNvCxnSpPr>
          <p:nvPr/>
        </p:nvCxnSpPr>
        <p:spPr>
          <a:xfrm flipH="1">
            <a:off x="2961534" y="1860659"/>
            <a:ext cx="1107995" cy="1566011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4F0DFC-C350-C6AD-EB44-C41C2963EE55}"/>
              </a:ext>
            </a:extLst>
          </p:cNvPr>
          <p:cNvSpPr txBox="1"/>
          <p:nvPr/>
        </p:nvSpPr>
        <p:spPr>
          <a:xfrm>
            <a:off x="2515084" y="2227646"/>
            <a:ext cx="110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신뢰관계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F2D73-40FF-9883-C48D-7C1CC97370FD}"/>
              </a:ext>
            </a:extLst>
          </p:cNvPr>
          <p:cNvSpPr txBox="1"/>
          <p:nvPr/>
        </p:nvSpPr>
        <p:spPr>
          <a:xfrm>
            <a:off x="5445299" y="2214489"/>
            <a:ext cx="115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신뢰관계</a:t>
            </a:r>
          </a:p>
        </p:txBody>
      </p:sp>
      <p:sp>
        <p:nvSpPr>
          <p:cNvPr id="18" name="두루마리 모양: 세로로 말림 33">
            <a:extLst>
              <a:ext uri="{FF2B5EF4-FFF2-40B4-BE49-F238E27FC236}">
                <a16:creationId xmlns:a16="http://schemas.microsoft.com/office/drawing/2014/main" id="{69164A8A-8543-977A-E020-5EFC9C10DA21}"/>
              </a:ext>
            </a:extLst>
          </p:cNvPr>
          <p:cNvSpPr/>
          <p:nvPr/>
        </p:nvSpPr>
        <p:spPr>
          <a:xfrm>
            <a:off x="7029475" y="3726248"/>
            <a:ext cx="1483143" cy="735579"/>
          </a:xfrm>
          <a:prstGeom prst="verticalScroll">
            <a:avLst>
              <a:gd name="adj" fmla="val 25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D2790-C4C3-A5AF-34F2-D4362CF85DB4}"/>
              </a:ext>
            </a:extLst>
          </p:cNvPr>
          <p:cNvSpPr txBox="1"/>
          <p:nvPr/>
        </p:nvSpPr>
        <p:spPr>
          <a:xfrm>
            <a:off x="7271309" y="3912745"/>
            <a:ext cx="9746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I’m Bob</a:t>
            </a:r>
          </a:p>
          <a:p>
            <a:r>
              <a:rPr lang="en-US" altLang="ko-KR" sz="1100" err="1"/>
              <a:t>PubKey</a:t>
            </a:r>
            <a:r>
              <a:rPr lang="en-US" altLang="ko-KR" sz="1100"/>
              <a:t> : </a:t>
            </a:r>
            <a:r>
              <a:rPr lang="en-US" altLang="ko-KR" sz="1100" err="1"/>
              <a:t>zz</a:t>
            </a:r>
            <a:r>
              <a:rPr lang="en-US" altLang="ko-KR" sz="1100"/>
              <a:t>..</a:t>
            </a:r>
          </a:p>
          <a:p>
            <a:r>
              <a:rPr lang="en-US" altLang="ko-KR" sz="1100"/>
              <a:t>Issuer : CA</a:t>
            </a:r>
            <a:endParaRPr lang="ko-KR" altLang="en-US" sz="1100"/>
          </a:p>
        </p:txBody>
      </p:sp>
      <p:sp>
        <p:nvSpPr>
          <p:cNvPr id="20" name="두루마리 모양: 세로로 말림 43">
            <a:extLst>
              <a:ext uri="{FF2B5EF4-FFF2-40B4-BE49-F238E27FC236}">
                <a16:creationId xmlns:a16="http://schemas.microsoft.com/office/drawing/2014/main" id="{05BF0B70-B555-A66C-1049-EA88573D210D}"/>
              </a:ext>
            </a:extLst>
          </p:cNvPr>
          <p:cNvSpPr/>
          <p:nvPr/>
        </p:nvSpPr>
        <p:spPr>
          <a:xfrm>
            <a:off x="528726" y="3726248"/>
            <a:ext cx="1483143" cy="735579"/>
          </a:xfrm>
          <a:prstGeom prst="verticalScroll">
            <a:avLst>
              <a:gd name="adj" fmla="val 25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710CA4-8E14-C03E-75AC-71B3EAD14A70}"/>
              </a:ext>
            </a:extLst>
          </p:cNvPr>
          <p:cNvSpPr txBox="1"/>
          <p:nvPr/>
        </p:nvSpPr>
        <p:spPr>
          <a:xfrm>
            <a:off x="770561" y="3912745"/>
            <a:ext cx="9902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I’m Alice</a:t>
            </a:r>
          </a:p>
          <a:p>
            <a:r>
              <a:rPr lang="en-US" altLang="ko-KR" sz="1100" err="1"/>
              <a:t>PubKey</a:t>
            </a:r>
            <a:r>
              <a:rPr lang="en-US" altLang="ko-KR" sz="1100"/>
              <a:t> : </a:t>
            </a:r>
            <a:r>
              <a:rPr lang="en-US" altLang="ko-KR" sz="1100" err="1"/>
              <a:t>yy</a:t>
            </a:r>
            <a:r>
              <a:rPr lang="en-US" altLang="ko-KR" sz="1100"/>
              <a:t>..</a:t>
            </a:r>
          </a:p>
          <a:p>
            <a:r>
              <a:rPr lang="en-US" altLang="ko-KR" sz="1100"/>
              <a:t>Issuer : CA</a:t>
            </a:r>
            <a:endParaRPr lang="ko-KR" altLang="en-US" sz="1100"/>
          </a:p>
        </p:txBody>
      </p:sp>
      <p:pic>
        <p:nvPicPr>
          <p:cNvPr id="22" name="Picture 2" descr="Chain, complement, link, linked, links icon">
            <a:extLst>
              <a:ext uri="{FF2B5EF4-FFF2-40B4-BE49-F238E27FC236}">
                <a16:creationId xmlns:a16="http://schemas.microsoft.com/office/drawing/2014/main" id="{D08C0D9B-96F8-F073-62C7-513079D1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46" y="3138650"/>
            <a:ext cx="585527" cy="5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두루마리 모양: 세로로 말림 46">
            <a:extLst>
              <a:ext uri="{FF2B5EF4-FFF2-40B4-BE49-F238E27FC236}">
                <a16:creationId xmlns:a16="http://schemas.microsoft.com/office/drawing/2014/main" id="{93B1837B-79FA-0EC9-C481-3FD77B6956A2}"/>
              </a:ext>
            </a:extLst>
          </p:cNvPr>
          <p:cNvSpPr/>
          <p:nvPr/>
        </p:nvSpPr>
        <p:spPr>
          <a:xfrm>
            <a:off x="7029475" y="2442771"/>
            <a:ext cx="1483143" cy="735579"/>
          </a:xfrm>
          <a:prstGeom prst="verticalScroll">
            <a:avLst>
              <a:gd name="adj" fmla="val 25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779EB0-9714-B121-F087-B5FC66D58479}"/>
              </a:ext>
            </a:extLst>
          </p:cNvPr>
          <p:cNvSpPr txBox="1"/>
          <p:nvPr/>
        </p:nvSpPr>
        <p:spPr>
          <a:xfrm>
            <a:off x="7271310" y="2580257"/>
            <a:ext cx="9902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I’m CA</a:t>
            </a:r>
          </a:p>
          <a:p>
            <a:r>
              <a:rPr lang="en-US" altLang="ko-KR" sz="1100" err="1"/>
              <a:t>PubKey</a:t>
            </a:r>
            <a:r>
              <a:rPr lang="en-US" altLang="ko-KR" sz="1100"/>
              <a:t> : xx..</a:t>
            </a:r>
          </a:p>
          <a:p>
            <a:r>
              <a:rPr lang="en-US" altLang="ko-KR" sz="1100"/>
              <a:t>Issuer : CA</a:t>
            </a:r>
            <a:endParaRPr lang="ko-KR" altLang="en-US" sz="1100"/>
          </a:p>
        </p:txBody>
      </p:sp>
      <p:pic>
        <p:nvPicPr>
          <p:cNvPr id="25" name="Picture 2" descr="Chain, complement, link, linked, links icon">
            <a:extLst>
              <a:ext uri="{FF2B5EF4-FFF2-40B4-BE49-F238E27FC236}">
                <a16:creationId xmlns:a16="http://schemas.microsoft.com/office/drawing/2014/main" id="{DAC9936F-4FFD-6EBF-38C9-883AE221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9" y="3133906"/>
            <a:ext cx="585527" cy="5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두루마리 모양: 세로로 말림 49">
            <a:extLst>
              <a:ext uri="{FF2B5EF4-FFF2-40B4-BE49-F238E27FC236}">
                <a16:creationId xmlns:a16="http://schemas.microsoft.com/office/drawing/2014/main" id="{D882C8DC-C77B-C4B7-7B56-D90BF1CC13E4}"/>
              </a:ext>
            </a:extLst>
          </p:cNvPr>
          <p:cNvSpPr/>
          <p:nvPr/>
        </p:nvSpPr>
        <p:spPr>
          <a:xfrm>
            <a:off x="505205" y="2442771"/>
            <a:ext cx="1483143" cy="735579"/>
          </a:xfrm>
          <a:prstGeom prst="verticalScroll">
            <a:avLst>
              <a:gd name="adj" fmla="val 25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0A297E-E0CC-403C-643D-6D77AE8EB151}"/>
              </a:ext>
            </a:extLst>
          </p:cNvPr>
          <p:cNvSpPr txBox="1"/>
          <p:nvPr/>
        </p:nvSpPr>
        <p:spPr>
          <a:xfrm>
            <a:off x="747040" y="2580257"/>
            <a:ext cx="9902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I’m CA</a:t>
            </a:r>
          </a:p>
          <a:p>
            <a:r>
              <a:rPr lang="en-US" altLang="ko-KR" sz="1100" err="1"/>
              <a:t>PubKey</a:t>
            </a:r>
            <a:r>
              <a:rPr lang="en-US" altLang="ko-KR" sz="1100"/>
              <a:t> : xx..</a:t>
            </a:r>
          </a:p>
          <a:p>
            <a:r>
              <a:rPr lang="en-US" altLang="ko-KR" sz="1100"/>
              <a:t>Issuer : CA</a:t>
            </a:r>
            <a:endParaRPr lang="ko-KR" altLang="en-US" sz="1100"/>
          </a:p>
        </p:txBody>
      </p:sp>
      <p:sp>
        <p:nvSpPr>
          <p:cNvPr id="28" name="생각 풍선: 구름 모양 45">
            <a:extLst>
              <a:ext uri="{FF2B5EF4-FFF2-40B4-BE49-F238E27FC236}">
                <a16:creationId xmlns:a16="http://schemas.microsoft.com/office/drawing/2014/main" id="{6F7AF875-EA15-D1AB-BF88-2022B58F2F0F}"/>
              </a:ext>
            </a:extLst>
          </p:cNvPr>
          <p:cNvSpPr/>
          <p:nvPr/>
        </p:nvSpPr>
        <p:spPr>
          <a:xfrm>
            <a:off x="4759028" y="4396555"/>
            <a:ext cx="1158658" cy="702557"/>
          </a:xfrm>
          <a:prstGeom prst="cloudCallout">
            <a:avLst>
              <a:gd name="adj1" fmla="val 64716"/>
              <a:gd name="adj2" fmla="val -7452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My</a:t>
            </a:r>
          </a:p>
          <a:p>
            <a:pPr algn="ctr"/>
            <a:r>
              <a:rPr lang="en-US" altLang="ko-KR" sz="1200" dirty="0" err="1">
                <a:solidFill>
                  <a:prstClr val="black"/>
                </a:solidFill>
              </a:rPr>
              <a:t>PrivKey</a:t>
            </a:r>
            <a:r>
              <a:rPr lang="en-US" altLang="ko-KR" sz="1200" dirty="0">
                <a:solidFill>
                  <a:prstClr val="black"/>
                </a:solidFill>
              </a:rPr>
              <a:t> : ZZZ..</a:t>
            </a:r>
          </a:p>
        </p:txBody>
      </p:sp>
      <p:sp>
        <p:nvSpPr>
          <p:cNvPr id="29" name="생각 풍선: 구름 모양 52">
            <a:extLst>
              <a:ext uri="{FF2B5EF4-FFF2-40B4-BE49-F238E27FC236}">
                <a16:creationId xmlns:a16="http://schemas.microsoft.com/office/drawing/2014/main" id="{E23291D4-2171-34D4-B26C-0E3ECA1C43FD}"/>
              </a:ext>
            </a:extLst>
          </p:cNvPr>
          <p:cNvSpPr/>
          <p:nvPr/>
        </p:nvSpPr>
        <p:spPr>
          <a:xfrm>
            <a:off x="3043750" y="4371668"/>
            <a:ext cx="1158658" cy="702557"/>
          </a:xfrm>
          <a:prstGeom prst="cloudCallout">
            <a:avLst>
              <a:gd name="adj1" fmla="val -52914"/>
              <a:gd name="adj2" fmla="val -6231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My</a:t>
            </a:r>
          </a:p>
          <a:p>
            <a:pPr algn="ctr"/>
            <a:r>
              <a:rPr lang="en-US" altLang="ko-KR" sz="1200" dirty="0" err="1">
                <a:solidFill>
                  <a:prstClr val="black"/>
                </a:solidFill>
              </a:rPr>
              <a:t>PrivKey</a:t>
            </a:r>
            <a:r>
              <a:rPr lang="en-US" altLang="ko-KR" sz="1200" dirty="0">
                <a:solidFill>
                  <a:prstClr val="black"/>
                </a:solidFill>
              </a:rPr>
              <a:t> : YYY..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생각 풍선: 구름 모양 53">
            <a:extLst>
              <a:ext uri="{FF2B5EF4-FFF2-40B4-BE49-F238E27FC236}">
                <a16:creationId xmlns:a16="http://schemas.microsoft.com/office/drawing/2014/main" id="{F86BC56E-13C4-B393-E923-5A35ED9A7592}"/>
              </a:ext>
            </a:extLst>
          </p:cNvPr>
          <p:cNvSpPr/>
          <p:nvPr/>
        </p:nvSpPr>
        <p:spPr>
          <a:xfrm>
            <a:off x="2876358" y="787234"/>
            <a:ext cx="1158658" cy="702557"/>
          </a:xfrm>
          <a:prstGeom prst="cloudCallout">
            <a:avLst>
              <a:gd name="adj1" fmla="val 52953"/>
              <a:gd name="adj2" fmla="val 42149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My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PrivKey</a:t>
            </a:r>
            <a:r>
              <a:rPr lang="en-US" altLang="ko-KR" sz="1200" dirty="0">
                <a:solidFill>
                  <a:schemeClr val="tx1"/>
                </a:solidFill>
              </a:rPr>
              <a:t> : XXX..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09AD2-78F7-76EF-9C5B-E0D407E26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399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CD43-19B1-440D-49F3-7DFE9513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04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(Digital Signature)</a:t>
            </a:r>
            <a:r>
              <a:rPr lang="ko-KR" altLang="en-US" dirty="0"/>
              <a:t> 공격 </a:t>
            </a:r>
            <a:endParaRPr lang="en-US" altLang="ko-KR" dirty="0"/>
          </a:p>
          <a:p>
            <a:pPr lvl="1"/>
            <a:r>
              <a:rPr lang="en-US" altLang="ko" dirty="0"/>
              <a:t>Key-Only Attack</a:t>
            </a:r>
          </a:p>
          <a:p>
            <a:pPr lvl="2"/>
            <a:r>
              <a:rPr lang="en-US" altLang="ko" dirty="0"/>
              <a:t>Public key</a:t>
            </a:r>
            <a:r>
              <a:rPr lang="ko-KR" altLang="en-US" dirty="0"/>
              <a:t>만을 가지고 공격</a:t>
            </a:r>
            <a:endParaRPr lang="en-US" altLang="ko" dirty="0"/>
          </a:p>
          <a:p>
            <a:pPr lvl="1"/>
            <a:r>
              <a:rPr lang="en-US" altLang="ko" dirty="0"/>
              <a:t>Known-Message Attack</a:t>
            </a:r>
          </a:p>
          <a:p>
            <a:pPr lvl="2"/>
            <a:r>
              <a:rPr lang="ko-KR" altLang="en-US" dirty="0"/>
              <a:t>메세지와 서명이 주어진 경우 가능함</a:t>
            </a:r>
            <a:endParaRPr lang="en-US" altLang="ko-KR" dirty="0"/>
          </a:p>
          <a:p>
            <a:pPr lvl="2"/>
            <a:r>
              <a:rPr lang="ko-KR" altLang="en-US" dirty="0"/>
              <a:t>메세지는 공격자가 선택한 것은 아님</a:t>
            </a:r>
            <a:endParaRPr lang="en-US" altLang="ko" dirty="0"/>
          </a:p>
          <a:p>
            <a:pPr lvl="1"/>
            <a:r>
              <a:rPr lang="en-US" altLang="ko" dirty="0"/>
              <a:t>Chosen-Message Attack</a:t>
            </a:r>
          </a:p>
          <a:p>
            <a:pPr lvl="2"/>
            <a:r>
              <a:rPr lang="ko-KR" altLang="en-US" dirty="0"/>
              <a:t>공격자가 임의의 </a:t>
            </a:r>
            <a:r>
              <a:rPr lang="ko-KR" altLang="en-US" dirty="0" err="1"/>
              <a:t>메세지</a:t>
            </a:r>
            <a:r>
              <a:rPr lang="ko-KR" altLang="en-US" dirty="0"/>
              <a:t> 선택해서 서명 생성 가능</a:t>
            </a:r>
            <a:endParaRPr lang="en-US" altLang="ko-KR" dirty="0"/>
          </a:p>
          <a:p>
            <a:pPr lvl="2"/>
            <a:r>
              <a:rPr lang="en-US" altLang="ko" dirty="0"/>
              <a:t>Private key </a:t>
            </a:r>
            <a:r>
              <a:rPr lang="ko-KR" altLang="en-US" dirty="0"/>
              <a:t>갖지 않으면 상당히 힘든 공격</a:t>
            </a:r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CEB93-C14C-1ED9-CF5C-3DDF6A497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(Digital Signature)</a:t>
            </a:r>
            <a:r>
              <a:rPr lang="ko-KR" altLang="en-US" dirty="0"/>
              <a:t> 위조 </a:t>
            </a:r>
            <a:r>
              <a:rPr lang="en-US" altLang="ko-KR" dirty="0"/>
              <a:t>(Forgery)</a:t>
            </a:r>
          </a:p>
          <a:p>
            <a:pPr lvl="1"/>
            <a:r>
              <a:rPr lang="en-US" altLang="ko" dirty="0"/>
              <a:t>Existential Forgery</a:t>
            </a:r>
          </a:p>
          <a:p>
            <a:pPr lvl="2"/>
            <a:r>
              <a:rPr lang="ko-KR" altLang="en-US" dirty="0"/>
              <a:t>메세지가 주어졌을 때</a:t>
            </a:r>
            <a:r>
              <a:rPr lang="en-US" altLang="ko-KR" dirty="0"/>
              <a:t>,</a:t>
            </a:r>
            <a:r>
              <a:rPr lang="ko-KR" altLang="en-US" dirty="0"/>
              <a:t> 그것에 대한 서명 생성 가능</a:t>
            </a:r>
            <a:endParaRPr lang="en-US" altLang="ko-KR" dirty="0"/>
          </a:p>
          <a:p>
            <a:pPr lvl="1"/>
            <a:r>
              <a:rPr lang="en-US" altLang="ko-KR" dirty="0"/>
              <a:t>Selective Forgery</a:t>
            </a:r>
          </a:p>
          <a:p>
            <a:pPr lvl="2"/>
            <a:r>
              <a:rPr lang="ko-KR" altLang="en-US" dirty="0"/>
              <a:t>공격자가 임의로 </a:t>
            </a:r>
            <a:r>
              <a:rPr lang="ko-KR" altLang="en-US" dirty="0" err="1"/>
              <a:t>메세지</a:t>
            </a:r>
            <a:r>
              <a:rPr lang="ko-KR" altLang="en-US" dirty="0"/>
              <a:t> 선택 가능 </a:t>
            </a:r>
            <a:endParaRPr lang="en-US" altLang="ko-KR" dirty="0"/>
          </a:p>
          <a:p>
            <a:pPr lvl="2"/>
            <a:r>
              <a:rPr lang="ko-KR" altLang="en-US" dirty="0"/>
              <a:t>메세지에 대한 서명 생성 가능</a:t>
            </a:r>
            <a:endParaRPr lang="en-US" altLang="ko-KR" dirty="0"/>
          </a:p>
          <a:p>
            <a:pPr lvl="2"/>
            <a:r>
              <a:rPr lang="en-US" altLang="ko-KR" dirty="0"/>
              <a:t>Private key</a:t>
            </a:r>
            <a:r>
              <a:rPr lang="ko-KR" altLang="en-US" dirty="0"/>
              <a:t>가 없으면 상당히 힘든 위조</a:t>
            </a:r>
            <a:endParaRPr lang="en-US" altLang="ko-KR" dirty="0"/>
          </a:p>
          <a:p>
            <a:pPr lvl="2"/>
            <a:endParaRPr lang="en-US" altLang="ko" dirty="0"/>
          </a:p>
          <a:p>
            <a:pPr lvl="2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606B9-0B78-A64B-8DE2-694410D2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34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 anchor="ctr"/>
          <a:lstStyle/>
          <a:p>
            <a:r>
              <a:rPr lang="en-US" altLang="ko-KR" dirty="0"/>
              <a:t>Adobe Reader install</a:t>
            </a:r>
          </a:p>
          <a:p>
            <a:pPr lvl="1"/>
            <a:r>
              <a:rPr lang="en-US" altLang="ko" dirty="0">
                <a:hlinkClick r:id="rId3"/>
              </a:rPr>
              <a:t>https://get.adobe.com/kr/reader/</a:t>
            </a:r>
            <a:endParaRPr lang="en-US" altLang="ko" dirty="0"/>
          </a:p>
          <a:p>
            <a:pPr lvl="1"/>
            <a:r>
              <a:rPr lang="en-US" altLang="ko" dirty="0"/>
              <a:t>Adobe Reader DC install</a:t>
            </a:r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04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ko-KR" altLang="en-US" dirty="0"/>
              <a:t>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52C091-AD55-BB51-003D-C0E33C207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RSA </a:t>
            </a:r>
            <a:r>
              <a:rPr lang="ko-KR" altLang="en-US" dirty="0"/>
              <a:t>암호화 원리</a:t>
            </a:r>
            <a:endParaRPr lang="en-US" altLang="ko-KR" dirty="0"/>
          </a:p>
          <a:p>
            <a:pPr lvl="1"/>
            <a:r>
              <a:rPr lang="en-US" dirty="0"/>
              <a:t>A</a:t>
            </a:r>
            <a:r>
              <a:rPr lang="ko-KR" altLang="en-US" dirty="0"/>
              <a:t>가 두 소수 </a:t>
            </a:r>
            <a:r>
              <a:rPr lang="en-US" altLang="ko-KR" dirty="0" err="1"/>
              <a:t>p,q</a:t>
            </a:r>
            <a:r>
              <a:rPr lang="ko-KR" altLang="en-US" dirty="0" err="1"/>
              <a:t>를</a:t>
            </a:r>
            <a:r>
              <a:rPr lang="ko-KR" altLang="en-US" dirty="0"/>
              <a:t> 선택 </a:t>
            </a:r>
            <a:endParaRPr lang="en-US" altLang="ko-KR" dirty="0"/>
          </a:p>
          <a:p>
            <a:pPr lvl="1"/>
            <a:r>
              <a:rPr lang="en-US" dirty="0"/>
              <a:t>A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0070C0"/>
                </a:solidFill>
              </a:rPr>
              <a:t>n=</a:t>
            </a:r>
            <a:r>
              <a:rPr lang="en-US" altLang="ko-KR" dirty="0" err="1">
                <a:solidFill>
                  <a:srgbClr val="0070C0"/>
                </a:solidFill>
              </a:rPr>
              <a:t>pq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gcd</a:t>
            </a:r>
            <a:r>
              <a:rPr lang="en-US" altLang="ko-KR" dirty="0">
                <a:solidFill>
                  <a:srgbClr val="0070C0"/>
                </a:solidFill>
              </a:rPr>
              <a:t>(e,(p-1)(q-1))=1,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1&lt;e&lt;n </a:t>
            </a:r>
            <a:r>
              <a:rPr lang="ko-KR" altLang="en-US" dirty="0"/>
              <a:t>을 만족하는 </a:t>
            </a:r>
            <a:r>
              <a:rPr lang="en-US" altLang="ko-KR" dirty="0"/>
              <a:t>pk (</a:t>
            </a:r>
            <a:r>
              <a:rPr lang="en-US" altLang="ko-KR" dirty="0" err="1"/>
              <a:t>e,n</a:t>
            </a:r>
            <a:r>
              <a:rPr lang="en-US" altLang="ko-KR" dirty="0"/>
              <a:t>)</a:t>
            </a:r>
            <a:r>
              <a:rPr lang="ko-KR" altLang="en-US" dirty="0"/>
              <a:t> 쌍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de ≡ 1 (mod </a:t>
            </a:r>
            <a:r>
              <a:rPr lang="el-GR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φ(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n))</a:t>
            </a:r>
            <a:r>
              <a:rPr lang="ko-KR" altLang="en-US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ea typeface="나눔고딕 ExtraBold" panose="020D0904000000000000"/>
              </a:rPr>
              <a:t>를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만족하는 </a:t>
            </a:r>
            <a:r>
              <a:rPr lang="en-US" altLang="ko-KR" dirty="0" err="1">
                <a:latin typeface="Calibri" panose="020F0502020204030204" pitchFamily="34" charset="0"/>
                <a:ea typeface="나눔고딕 ExtraBold" panose="020D0904000000000000"/>
              </a:rPr>
              <a:t>sk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 (d)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계산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 </a:t>
            </a: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RSA 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암호화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: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m 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은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[1,n),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c ≡ m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e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(mod n)</a:t>
            </a:r>
            <a:endParaRPr lang="en-US" altLang="ko-KR" baseline="30000" dirty="0">
              <a:latin typeface="Calibri" panose="020F0502020204030204" pitchFamily="34" charset="0"/>
              <a:ea typeface="나눔고딕 ExtraBold" panose="020D090400000000000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EF8E9-EB77-CA3D-3EDB-D204AC3FB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97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ko-KR" altLang="en-US" dirty="0"/>
              <a:t>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BDE79D63-6B0A-E42C-724F-F0055F4FDD89}"/>
              </a:ext>
            </a:extLst>
          </p:cNvPr>
          <p:cNvSpPr txBox="1">
            <a:spLocks/>
          </p:cNvSpPr>
          <p:nvPr/>
        </p:nvSpPr>
        <p:spPr>
          <a:xfrm>
            <a:off x="145722" y="736706"/>
            <a:ext cx="8998277" cy="440679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marL="457200" lvl="0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Finding modular inverses is good enough for decoding simple modular cryptography.  However, in RSA, an encryption consists of </a:t>
            </a:r>
            <a:r>
              <a:rPr kumimoji="0" lang="en-US" altLang="ko-KR" sz="2400" b="1" dirty="0" err="1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exponentiating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modulo N, </a:t>
            </a:r>
          </a:p>
          <a:p>
            <a:pPr lvl="0" algn="ctr" eaLnBrk="0" hangingPunct="0">
              <a:spcBef>
                <a:spcPts val="600"/>
              </a:spcBef>
            </a:pP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c = m</a:t>
            </a:r>
            <a:r>
              <a:rPr lang="en-US" altLang="ko-KR" sz="2400" baseline="30000" dirty="0">
                <a:solidFill>
                  <a:srgbClr val="0070C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mod</a:t>
            </a:r>
            <a:r>
              <a:rPr lang="en-US" altLang="ko-KR" sz="2400" b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i="1" dirty="0">
                <a:solidFill>
                  <a:srgbClr val="0070C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 </a:t>
            </a:r>
            <a:endParaRPr kumimoji="0" lang="en-US" altLang="ko-KR" sz="2400" b="1" dirty="0">
              <a:solidFill>
                <a:srgbClr val="254061"/>
              </a:solidFill>
              <a:latin typeface="Calibri" panose="020F0502020204030204" pitchFamily="34" charset="0"/>
              <a:ea typeface="나눔고딕 ExtraBold" panose="020D0904000000000000"/>
              <a:cs typeface="Calibri" panose="020F0502020204030204" pitchFamily="34" charset="0"/>
            </a:endParaRPr>
          </a:p>
          <a:p>
            <a:pPr marL="457200" lvl="0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We want to find a different exponent </a:t>
            </a:r>
            <a:r>
              <a:rPr kumimoji="0" lang="en-US" altLang="ko-KR" sz="2400" b="1" i="1" dirty="0">
                <a:solidFill>
                  <a:srgbClr val="FF0000"/>
                </a:solidFill>
                <a:latin typeface="Calibri" panose="020F0502020204030204" pitchFamily="34" charset="0"/>
                <a:ea typeface="나눔고딕 ExtraBold" panose="020D0904000000000000"/>
              </a:rPr>
              <a:t>d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based on </a:t>
            </a:r>
            <a:r>
              <a:rPr kumimoji="0" lang="en-US" altLang="ko-KR" sz="2400" b="1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e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and </a:t>
            </a:r>
            <a:r>
              <a:rPr kumimoji="0" lang="en-US" altLang="ko-KR" sz="2400" b="1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N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which will give us back m, </a:t>
            </a:r>
          </a:p>
          <a:p>
            <a:pPr algn="ctr" eaLnBrk="0" hangingPunct="0">
              <a:spcBef>
                <a:spcPts val="600"/>
              </a:spcBef>
            </a:pP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c</a:t>
            </a:r>
            <a:r>
              <a:rPr lang="en-US" altLang="ko-KR" sz="2400" baseline="30000" dirty="0">
                <a:solidFill>
                  <a:srgbClr val="FF000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d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mod </a:t>
            </a:r>
            <a:r>
              <a:rPr lang="en-US" altLang="ko-KR" sz="2400" i="1" dirty="0">
                <a:solidFill>
                  <a:srgbClr val="0070C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= m</a:t>
            </a:r>
            <a:r>
              <a:rPr lang="en-US" altLang="ko-KR" sz="2400" baseline="30000" dirty="0">
                <a:solidFill>
                  <a:srgbClr val="0070C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</a:t>
            </a:r>
            <a:r>
              <a:rPr lang="en-US" altLang="ko-KR" sz="2400" baseline="30000" dirty="0">
                <a:solidFill>
                  <a:srgbClr val="FF000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d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mod</a:t>
            </a:r>
            <a:r>
              <a:rPr lang="en-US" altLang="ko-KR" sz="2400" b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i="1" dirty="0">
                <a:solidFill>
                  <a:srgbClr val="0070C0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= </a:t>
            </a:r>
            <a:r>
              <a:rPr lang="en-US" altLang="ko-KR" sz="2400" i="1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m</a:t>
            </a:r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algn="ctr" eaLnBrk="0" hangingPunct="0">
              <a:spcBef>
                <a:spcPts val="600"/>
              </a:spcBef>
            </a:pPr>
            <a:endParaRPr lang="en-US" altLang="ko-KR" sz="1200" dirty="0">
              <a:ea typeface="굴림" panose="020B0600000101010101" pitchFamily="50" charset="-127"/>
            </a:endParaRPr>
          </a:p>
          <a:p>
            <a:pPr marL="457200" lvl="0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In other words, we want an </a:t>
            </a:r>
            <a:r>
              <a:rPr kumimoji="0" lang="en-US" altLang="ko-KR" sz="2400" b="1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exponential inverse 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for </a:t>
            </a:r>
            <a:r>
              <a:rPr kumimoji="0" lang="en-US" altLang="ko-KR" sz="2400" b="1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e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modulo </a:t>
            </a:r>
            <a:r>
              <a:rPr kumimoji="0" lang="en-US" altLang="ko-KR" sz="2400" b="1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N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, which is</a:t>
            </a:r>
            <a:r>
              <a:rPr kumimoji="0" lang="en-US" altLang="ko-KR" sz="2400" b="1" i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kumimoji="0" lang="en-US" altLang="ko-KR" sz="2400" b="1" i="1" dirty="0">
                <a:solidFill>
                  <a:srgbClr val="FF0000"/>
                </a:solidFill>
                <a:latin typeface="Calibri" panose="020F0502020204030204" pitchFamily="34" charset="0"/>
                <a:ea typeface="나눔고딕 ExtraBold" panose="020D0904000000000000"/>
              </a:rPr>
              <a:t>d</a:t>
            </a:r>
            <a:r>
              <a:rPr kumimoji="0" lang="en-US" altLang="ko-KR" sz="2400" b="1" dirty="0">
                <a:solidFill>
                  <a:srgbClr val="254061"/>
                </a:solidFill>
                <a:latin typeface="Calibri" panose="020F0502020204030204" pitchFamily="34" charset="0"/>
                <a:ea typeface="나눔고딕 ExtraBold" panose="020D090400000000000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C77B7-18CE-D28A-7119-DC4EE5DCA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94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ko-KR" altLang="en-US" dirty="0"/>
              <a:t>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52C091-AD55-BB51-003D-C0E33C207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RSA </a:t>
            </a:r>
            <a:r>
              <a:rPr lang="ko-KR" altLang="en-US" dirty="0"/>
              <a:t>서명 원리 </a:t>
            </a:r>
            <a:endParaRPr lang="en-US" altLang="ko-KR" dirty="0"/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B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는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가 동의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(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서명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)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하길 원하는 문서 존재</a:t>
            </a:r>
            <a:endParaRPr lang="en-US" altLang="ko-KR" dirty="0">
              <a:latin typeface="Calibri" panose="020F0502020204030204" pitchFamily="34" charset="0"/>
              <a:ea typeface="나눔고딕 ExtraBold" panose="020D090400000000000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는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pk (</a:t>
            </a:r>
            <a:r>
              <a:rPr lang="en-US" altLang="ko-KR" dirty="0" err="1">
                <a:latin typeface="Calibri" panose="020F0502020204030204" pitchFamily="34" charset="0"/>
                <a:ea typeface="나눔고딕 ExtraBold" panose="020D0904000000000000"/>
              </a:rPr>
              <a:t>n,e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), </a:t>
            </a:r>
            <a:r>
              <a:rPr lang="en-US" altLang="ko-KR" dirty="0" err="1">
                <a:latin typeface="Calibri" panose="020F0502020204030204" pitchFamily="34" charset="0"/>
                <a:ea typeface="나눔고딕 ExtraBold" panose="020D0904000000000000"/>
              </a:rPr>
              <a:t>sk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 (d)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준비</a:t>
            </a:r>
            <a:endParaRPr lang="en-US" altLang="ko-KR" dirty="0">
              <a:latin typeface="Calibri" panose="020F0502020204030204" pitchFamily="34" charset="0"/>
              <a:ea typeface="나눔고딕 ExtraBold" panose="020D090400000000000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RSA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서명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(A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만 가능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):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s ≡ m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(mod n)</a:t>
            </a: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RSA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검증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(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누구나 가능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):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s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e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≡ </a:t>
            </a:r>
            <a:r>
              <a:rPr lang="en-US" altLang="ko-KR" dirty="0" err="1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m</a:t>
            </a:r>
            <a:r>
              <a:rPr lang="en-US" altLang="ko-KR" baseline="30000" dirty="0" err="1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de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≡ m (mod n)</a:t>
            </a:r>
            <a:endParaRPr lang="en-US" altLang="ko-KR" dirty="0">
              <a:latin typeface="Calibri" panose="020F0502020204030204" pitchFamily="34" charset="0"/>
              <a:ea typeface="나눔고딕 ExtraBold" panose="020D090400000000000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B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는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A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의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pk (</a:t>
            </a:r>
            <a:r>
              <a:rPr lang="en-US" altLang="ko-KR" dirty="0" err="1">
                <a:latin typeface="Calibri" panose="020F0502020204030204" pitchFamily="34" charset="0"/>
                <a:ea typeface="나눔고딕 ExtraBold" panose="020D0904000000000000"/>
              </a:rPr>
              <a:t>n,e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)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 정보를 다운로드해 검증</a:t>
            </a:r>
            <a:endParaRPr lang="en-US" altLang="ko-KR" dirty="0">
              <a:latin typeface="Calibri" panose="020F0502020204030204" pitchFamily="34" charset="0"/>
              <a:ea typeface="나눔고딕 ExtraBold" panose="020D090400000000000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(M,s)</a:t>
            </a:r>
            <a:r>
              <a:rPr lang="ko-KR" altLang="en-US" dirty="0">
                <a:latin typeface="Calibri" panose="020F0502020204030204" pitchFamily="34" charset="0"/>
                <a:ea typeface="나눔고딕 ExtraBold" panose="020D0904000000000000"/>
              </a:rPr>
              <a:t>는 </a:t>
            </a:r>
            <a:r>
              <a:rPr lang="en-US" altLang="ko-KR" dirty="0">
                <a:latin typeface="Calibri" panose="020F0502020204030204" pitchFamily="34" charset="0"/>
                <a:ea typeface="나눔고딕 ExtraBold" panose="020D0904000000000000"/>
              </a:rPr>
              <a:t>public</a:t>
            </a:r>
            <a:endParaRPr lang="en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A17FE-B3B8-35E5-10DC-D5C8CF742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338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ko-KR" altLang="en-US" dirty="0"/>
              <a:t>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52C091-AD55-BB51-003D-C0E33C207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실제 </a:t>
            </a:r>
            <a:r>
              <a:rPr lang="en-US" altLang="ko-KR" dirty="0"/>
              <a:t>RSA </a:t>
            </a:r>
            <a:r>
              <a:rPr lang="ko-KR" altLang="en-US" dirty="0"/>
              <a:t>서명 </a:t>
            </a:r>
            <a:endParaRPr lang="en-US" altLang="ko-KR" dirty="0"/>
          </a:p>
          <a:p>
            <a:pPr lvl="1"/>
            <a:r>
              <a:rPr lang="en-US" altLang="ko" dirty="0"/>
              <a:t>Selective Forgery </a:t>
            </a:r>
            <a:r>
              <a:rPr lang="ko-KR" altLang="en-US" dirty="0"/>
              <a:t>위험성</a:t>
            </a:r>
            <a:endParaRPr lang="en-US" altLang="ko" dirty="0"/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s ≡ m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(mod n) -&gt; (d’, m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d’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)</a:t>
            </a:r>
            <a:r>
              <a:rPr lang="ko-KR" altLang="en-US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</a:t>
            </a:r>
            <a:endParaRPr lang="en-US" altLang="ko-KR" dirty="0">
              <a:solidFill>
                <a:srgbClr val="0070C0"/>
              </a:solidFill>
              <a:latin typeface="Calibri" panose="020F0502020204030204" pitchFamily="34" charset="0"/>
              <a:ea typeface="나눔고딕 ExtraBold" panose="020D0904000000000000"/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s ≡ H(m)</a:t>
            </a:r>
            <a:r>
              <a:rPr lang="en-US" altLang="ko-KR" baseline="30000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d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 (mod n) -&gt; hash</a:t>
            </a:r>
            <a:r>
              <a:rPr lang="ko-KR" altLang="en-US" dirty="0">
                <a:solidFill>
                  <a:srgbClr val="0070C0"/>
                </a:solidFill>
                <a:latin typeface="Calibri" panose="020F0502020204030204" pitchFamily="34" charset="0"/>
                <a:ea typeface="나눔고딕 ExtraBold" panose="020D0904000000000000"/>
              </a:rPr>
              <a:t>함수에 의존적</a:t>
            </a:r>
            <a:endParaRPr lang="en-US" altLang="ko-KR" dirty="0">
              <a:solidFill>
                <a:srgbClr val="0070C0"/>
              </a:solidFill>
              <a:latin typeface="Calibri" panose="020F0502020204030204" pitchFamily="34" charset="0"/>
              <a:ea typeface="나눔고딕 ExtraBold" panose="020D090400000000000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257E1-4172-7EBE-E62C-BF1F3C55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41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RSA </a:t>
            </a:r>
            <a:r>
              <a:rPr lang="ko-KR" altLang="en-US" dirty="0"/>
              <a:t>서명 송수신 및 검증 시스템 구현</a:t>
            </a:r>
            <a:endParaRPr lang="en-US" altLang="ko-KR" dirty="0"/>
          </a:p>
          <a:p>
            <a:pPr lvl="1"/>
            <a:r>
              <a:rPr lang="en-US" altLang="ko-KR" dirty="0"/>
              <a:t>RSA</a:t>
            </a:r>
            <a:r>
              <a:rPr lang="ko-KR" altLang="en-US" dirty="0"/>
              <a:t> 서명은 어떤 정보를 이용하여 생성할 수 있을까</a:t>
            </a:r>
            <a:r>
              <a:rPr lang="en-US" altLang="ko-KR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370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공개키</a:t>
            </a:r>
            <a:r>
              <a:rPr lang="en-US" altLang="ko-KR" dirty="0"/>
              <a:t>,</a:t>
            </a:r>
            <a:r>
              <a:rPr lang="ko-KR" altLang="en-US" dirty="0"/>
              <a:t> 비밀키 생성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45</a:t>
            </a:fld>
            <a:endParaRPr lang="ko-KR" alt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6070A46-8E9E-1D29-2AE6-6B9F6AEF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" y="2066303"/>
            <a:ext cx="9029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서명할 </a:t>
            </a:r>
            <a:r>
              <a:rPr lang="ko-KR" altLang="en-US" dirty="0" err="1"/>
              <a:t>메세지</a:t>
            </a:r>
            <a:r>
              <a:rPr lang="ko-KR" altLang="en-US" dirty="0"/>
              <a:t> 해시 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46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8AC8E5-CC39-AFA8-2D80-828759EA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2453754"/>
            <a:ext cx="900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6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en-US" altLang="ko-KR" dirty="0"/>
              <a:t>RSA </a:t>
            </a:r>
            <a:r>
              <a:rPr lang="ko-KR" altLang="en-US" dirty="0"/>
              <a:t>서명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47</a:t>
            </a:fld>
            <a:endParaRPr lang="ko-KR" altLang="en-US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10C658-2A6E-A922-2864-9EE11D16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" y="1937943"/>
            <a:ext cx="8966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2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en-US" altLang="ko-KR" dirty="0"/>
              <a:t>RSA </a:t>
            </a:r>
            <a:r>
              <a:rPr lang="ko-KR" altLang="en-US" dirty="0"/>
              <a:t>서명 검증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48</a:t>
            </a:fld>
            <a:endParaRPr lang="ko-KR" altLang="en-US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8A07E1-9939-0257-9EE5-E5315BAF8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2" y="1995686"/>
            <a:ext cx="8724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65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 서명 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검증 결과 출력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49</a:t>
            </a:fld>
            <a:endParaRPr lang="ko-KR" alt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373ECD24-8BB2-2435-3D21-A6FCEAE2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2" y="2013634"/>
            <a:ext cx="8699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8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</a:t>
            </a:fld>
            <a:endParaRPr lang="ko-KR" alt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282F39-8861-046D-8FDF-C9D9E3310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16" y="1535984"/>
            <a:ext cx="6187714" cy="31335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073992-6513-B473-4481-1BC9CB9BEB2E}"/>
              </a:ext>
            </a:extLst>
          </p:cNvPr>
          <p:cNvCxnSpPr/>
          <p:nvPr/>
        </p:nvCxnSpPr>
        <p:spPr>
          <a:xfrm>
            <a:off x="6588224" y="4083918"/>
            <a:ext cx="102586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67958CA-7BF2-614E-C072-1E4B0CF9D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ko-KR" altLang="en-US" dirty="0"/>
              <a:t>문서에 대한 서명 요청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83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CD43-19B1-440D-49F3-7DFE9513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5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641655" cy="3816350"/>
          </a:xfrm>
        </p:spPr>
        <p:txBody>
          <a:bodyPr/>
          <a:lstStyle/>
          <a:p>
            <a:r>
              <a:rPr lang="ko-KR" altLang="en-US" dirty="0"/>
              <a:t>대칭키와 비대칭키</a:t>
            </a:r>
            <a:endParaRPr lang="en-US" altLang="ko-KR" dirty="0"/>
          </a:p>
          <a:p>
            <a:pPr lvl="1"/>
            <a:r>
              <a:rPr lang="ko-KR" altLang="en-US" dirty="0"/>
              <a:t>속도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대칭키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비대칭키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메세지</a:t>
            </a:r>
            <a:r>
              <a:rPr lang="ko-KR" altLang="en-US" dirty="0"/>
              <a:t> 하이브리드 암호화 </a:t>
            </a:r>
            <a:endParaRPr lang="en-US" altLang="ko-KR" dirty="0"/>
          </a:p>
          <a:p>
            <a:pPr lvl="1"/>
            <a:r>
              <a:rPr lang="ko-KR" altLang="en-US" dirty="0"/>
              <a:t>대칭키로 메세지를 암호화 </a:t>
            </a:r>
            <a:endParaRPr lang="en-US" altLang="ko-KR" dirty="0"/>
          </a:p>
          <a:p>
            <a:pPr lvl="1"/>
            <a:r>
              <a:rPr lang="ko-KR" altLang="en-US" dirty="0"/>
              <a:t>대칭키를 비대칭키</a:t>
            </a:r>
            <a:r>
              <a:rPr lang="en-US" altLang="ko-KR" dirty="0"/>
              <a:t>(pk)</a:t>
            </a:r>
            <a:r>
              <a:rPr lang="ko-KR" altLang="en-US" dirty="0"/>
              <a:t>로 암호화</a:t>
            </a:r>
            <a:endParaRPr lang="en-US" altLang="ko-KR" dirty="0"/>
          </a:p>
          <a:p>
            <a:pPr lvl="1"/>
            <a:r>
              <a:rPr lang="ko-KR" altLang="en-US" dirty="0"/>
              <a:t>비대칭키</a:t>
            </a:r>
            <a:r>
              <a:rPr lang="en-US" altLang="ko-KR" dirty="0"/>
              <a:t>(</a:t>
            </a:r>
            <a:r>
              <a:rPr lang="en-US" altLang="ko-KR" dirty="0" err="1"/>
              <a:t>sk</a:t>
            </a:r>
            <a:r>
              <a:rPr lang="en-US" altLang="ko-KR" dirty="0"/>
              <a:t>)</a:t>
            </a:r>
            <a:r>
              <a:rPr lang="ko-KR" altLang="en-US" dirty="0"/>
              <a:t>로 대칭키를 복호화</a:t>
            </a:r>
            <a:endParaRPr lang="en-US" altLang="ko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하이브리드 암호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5D1DC-139B-34F6-A18F-B720C83C9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32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7"/>
            <a:ext cx="8641655" cy="4147155"/>
          </a:xfrm>
        </p:spPr>
        <p:txBody>
          <a:bodyPr/>
          <a:lstStyle/>
          <a:p>
            <a:r>
              <a:rPr lang="ko-KR" altLang="en-US" dirty="0"/>
              <a:t>대칭키와 비대칭키</a:t>
            </a:r>
            <a:endParaRPr lang="en-US" altLang="ko-KR" dirty="0"/>
          </a:p>
          <a:p>
            <a:pPr lvl="1"/>
            <a:r>
              <a:rPr lang="ko-KR" altLang="en-US" dirty="0"/>
              <a:t>속도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대칭키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비대칭키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서명된 문서 암호화 </a:t>
            </a:r>
            <a:endParaRPr lang="en-US" altLang="ko-KR" dirty="0"/>
          </a:p>
          <a:p>
            <a:pPr lvl="1"/>
            <a:r>
              <a:rPr lang="ko-KR" altLang="en-US" dirty="0"/>
              <a:t>비대칭키</a:t>
            </a:r>
            <a:r>
              <a:rPr lang="en-US" altLang="ko-KR" dirty="0"/>
              <a:t>(</a:t>
            </a:r>
            <a:r>
              <a:rPr lang="en-US" altLang="ko-KR" dirty="0" err="1"/>
              <a:t>sk</a:t>
            </a:r>
            <a:r>
              <a:rPr lang="en-US" altLang="ko-KR" baseline="-25000" dirty="0" err="1"/>
              <a:t>A</a:t>
            </a:r>
            <a:r>
              <a:rPr lang="en-US" altLang="ko-KR" dirty="0"/>
              <a:t>)</a:t>
            </a:r>
            <a:r>
              <a:rPr lang="ko-KR" altLang="en-US" dirty="0"/>
              <a:t>로 메세지에 서명 </a:t>
            </a:r>
            <a:endParaRPr lang="en-US" altLang="ko-KR" dirty="0"/>
          </a:p>
          <a:p>
            <a:pPr lvl="1"/>
            <a:r>
              <a:rPr lang="ko-KR" altLang="en-US" dirty="0"/>
              <a:t>서명된 메세지를 대칭키로 암호화</a:t>
            </a:r>
            <a:endParaRPr lang="en-US" altLang="ko-KR" dirty="0"/>
          </a:p>
          <a:p>
            <a:pPr lvl="1"/>
            <a:r>
              <a:rPr lang="ko-KR" altLang="en-US" dirty="0"/>
              <a:t>대칭키를 비대칭키</a:t>
            </a:r>
            <a:r>
              <a:rPr lang="en-US" altLang="ko-KR" dirty="0"/>
              <a:t>(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B</a:t>
            </a:r>
            <a:r>
              <a:rPr lang="en-US" altLang="ko-KR" dirty="0"/>
              <a:t>)</a:t>
            </a:r>
            <a:r>
              <a:rPr lang="ko-KR" altLang="en-US" dirty="0"/>
              <a:t>로 암호화</a:t>
            </a:r>
            <a:endParaRPr lang="en-US" altLang="ko-KR" dirty="0"/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는 받은 암호화된 대칭키를 비대칭키</a:t>
            </a:r>
            <a:r>
              <a:rPr lang="en-US" altLang="ko-KR" dirty="0"/>
              <a:t>(</a:t>
            </a:r>
            <a:r>
              <a:rPr lang="en-US" altLang="ko-KR" dirty="0" err="1"/>
              <a:t>sk</a:t>
            </a:r>
            <a:r>
              <a:rPr lang="en-US" altLang="ko-KR" baseline="-25000" dirty="0" err="1"/>
              <a:t>B</a:t>
            </a:r>
            <a:r>
              <a:rPr lang="en-US" altLang="ko-KR" dirty="0"/>
              <a:t>)</a:t>
            </a:r>
            <a:r>
              <a:rPr lang="ko-KR" altLang="en-US" dirty="0"/>
              <a:t>로 복호화 </a:t>
            </a:r>
            <a:endParaRPr lang="en-US" altLang="ko-KR" dirty="0"/>
          </a:p>
          <a:p>
            <a:pPr lvl="1"/>
            <a:r>
              <a:rPr lang="ko-KR" altLang="en-US" dirty="0"/>
              <a:t>대칭키로 서명된 </a:t>
            </a:r>
            <a:r>
              <a:rPr lang="ko-KR" altLang="en-US" dirty="0" err="1"/>
              <a:t>메세지</a:t>
            </a:r>
            <a:r>
              <a:rPr lang="ko-KR" altLang="en-US" dirty="0"/>
              <a:t> 복호화</a:t>
            </a:r>
            <a:endParaRPr lang="en-US" altLang="ko-KR" dirty="0"/>
          </a:p>
          <a:p>
            <a:pPr lvl="1"/>
            <a:r>
              <a:rPr lang="ko-KR" altLang="en-US" dirty="0"/>
              <a:t>비대칭키</a:t>
            </a:r>
            <a:r>
              <a:rPr lang="en-US" altLang="ko-KR" dirty="0"/>
              <a:t>(</a:t>
            </a:r>
            <a:r>
              <a:rPr lang="en-US" altLang="ko-KR" dirty="0" err="1"/>
              <a:t>pk</a:t>
            </a:r>
            <a:r>
              <a:rPr lang="en-US" altLang="ko-KR" baseline="-25000" dirty="0" err="1"/>
              <a:t>A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이용해 서명 검증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하이브리드 암호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AEF72-32B7-FFC1-2A16-9C8E501B5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764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전자봉투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24218-A64B-6DFA-79CA-60B6D5D14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5D4B452-A561-EC3B-5CBC-71AA191E0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988"/>
            <a:ext cx="5630569" cy="37106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F46D2-C88E-D9E7-15F2-09397ACE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DF0BA-5DFE-9842-C736-35B59D94CD59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/221388172751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4261665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전자봉투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24218-A64B-6DFA-79CA-60B6D5D14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D78C4F1-78D7-BB36-9E7C-37A813DE9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988"/>
            <a:ext cx="5871224" cy="39171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63994-AB09-6C0B-C4FA-43E11E88F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4E647-6195-8942-2925-872D97B03167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/221388172751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340897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전자봉투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24218-A64B-6DFA-79CA-60B6D5D14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B1126E0-DA4C-B79B-75B6-74ACB7C0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5988"/>
            <a:ext cx="5709236" cy="38265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A23C5-1FEB-94B4-7D5E-6DB631760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23AE-EDB7-6556-F886-C3781510C054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/221388172751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2899526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전자봉투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24218-A64B-6DFA-79CA-60B6D5D14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D5DDEEE-83A3-AFD2-7341-5A3DAA596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15989"/>
            <a:ext cx="5872609" cy="3888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33137-6561-7BB0-79E2-E8220CBD9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D985F-20CE-39E2-E137-20562ED11F23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/221388172751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2373556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전자봉투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24218-A64B-6DFA-79CA-60B6D5D14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1F2B5338-BFA8-5AB7-8B85-C82C175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988"/>
            <a:ext cx="5864448" cy="38241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508E0-9CBD-2548-48AA-E297A114E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066DB-D597-8D75-208B-CE809D075D21}"/>
              </a:ext>
            </a:extLst>
          </p:cNvPr>
          <p:cNvSpPr txBox="1"/>
          <p:nvPr/>
        </p:nvSpPr>
        <p:spPr>
          <a:xfrm>
            <a:off x="4476368" y="4792861"/>
            <a:ext cx="468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m.blog.naver.com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jvioonpe</a:t>
            </a:r>
            <a:r>
              <a:rPr lang="en-US" altLang="ko-KR" sz="1400" dirty="0"/>
              <a:t>/221388172751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88118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D2978E-D0FE-E436-DFA3-9602E780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915805"/>
            <a:ext cx="8201265" cy="3816350"/>
          </a:xfrm>
        </p:spPr>
        <p:txBody>
          <a:bodyPr anchor="ctr"/>
          <a:lstStyle/>
          <a:p>
            <a:pPr lvl="1"/>
            <a:r>
              <a:rPr lang="en-US" altLang="ko-KR" dirty="0"/>
              <a:t>X.509 </a:t>
            </a:r>
            <a:r>
              <a:rPr lang="ko-KR" altLang="en-US" dirty="0"/>
              <a:t>인증서를 이용한 </a:t>
            </a:r>
            <a:r>
              <a:rPr lang="ko-KR" altLang="en-US" dirty="0" err="1"/>
              <a:t>메세지</a:t>
            </a:r>
            <a:r>
              <a:rPr lang="ko-KR" altLang="en-US" dirty="0"/>
              <a:t> 암호화 및 서명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CD0CC-6EF7-2635-1FF3-4C6F629FE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502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4D2978E-D0FE-E436-DFA3-9602E780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915805"/>
            <a:ext cx="8201265" cy="3816350"/>
          </a:xfrm>
        </p:spPr>
        <p:txBody>
          <a:bodyPr anchor="ctr"/>
          <a:lstStyle/>
          <a:p>
            <a:pPr marL="180975" indent="-180975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메시지 서명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암ㆍ복호화와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사전 조건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Alice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각자의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X.509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인증서를 공개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..\Alice\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 ..\Alice\</a:t>
            </a: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..\Bob\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CD0CC-6EF7-2635-1FF3-4C6F629FE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6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-KR" dirty="0"/>
              <a:t>Add Signers</a:t>
            </a:r>
          </a:p>
          <a:p>
            <a:pPr lvl="1"/>
            <a:r>
              <a:rPr lang="ko-KR" altLang="en-US" dirty="0"/>
              <a:t>로그인한 이메일 주소가 아닌 다른 주소에 요청 </a:t>
            </a:r>
            <a:endParaRPr lang="en-US" altLang="ko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A1935-A7DA-CFBF-A760-D18E5976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44124"/>
            <a:ext cx="3950167" cy="31769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79D73-D2B3-CB2F-4715-97C45E4C36A2}"/>
              </a:ext>
            </a:extLst>
          </p:cNvPr>
          <p:cNvCxnSpPr/>
          <p:nvPr/>
        </p:nvCxnSpPr>
        <p:spPr>
          <a:xfrm>
            <a:off x="3707904" y="3147814"/>
            <a:ext cx="102586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742A32-747C-14A2-D620-6E874031D2E2}"/>
              </a:ext>
            </a:extLst>
          </p:cNvPr>
          <p:cNvCxnSpPr/>
          <p:nvPr/>
        </p:nvCxnSpPr>
        <p:spPr>
          <a:xfrm>
            <a:off x="4733764" y="4587974"/>
            <a:ext cx="102586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3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B1951-3130-B963-441B-7710D1A27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705214"/>
            <a:ext cx="8641655" cy="4530832"/>
          </a:xfrm>
        </p:spPr>
        <p:txBody>
          <a:bodyPr/>
          <a:lstStyle/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</a:p>
          <a:p>
            <a:pPr marL="534988" lvl="2" indent="-174625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신뢰할 수 있는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인증서를 이용하여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신뢰할 수 없는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인증서를 검증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pt-BR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pt-BR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pt-BR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verify</a:t>
            </a:r>
            <a:r>
              <a:rPr lang="pt-BR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pt-BR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pt-BR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pt-BR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pt-BR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pt-BR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endParaRPr lang="pt-BR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임의의 파일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secret.txt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hello)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개인키로 서명하여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signed.msg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–sign –in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secret.txt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–signer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inkey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AlicePriv.pem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–text –out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signed.msg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서명이 첨부된 메시지를 암호화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대칭키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암호화 후 사용된 대칭키를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공개키로 암호화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–encrypt –in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signed.msg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–from Alice –to Bob –aes256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인증서와 생성한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Alice&gt; 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..\Bob\</a:t>
            </a:r>
          </a:p>
          <a:p>
            <a:pPr marL="719138" lvl="3" indent="-177800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</a:t>
            </a:r>
          </a:p>
          <a:p>
            <a:pPr marL="534988" lvl="2" indent="-174625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개인키를 사용하여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복호화하면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대칭키를 얻을 수 있으며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대칭키로 메시지 복호화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-decrypt -in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decrypt.msg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recip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inkey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BobPriv.pem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복호화된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메시지의 서명을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19138" lvl="3" indent="-177800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Bob&gt;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-verify -in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decrypt.msg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-out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verify.txt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-signer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복호화 및 검증된 메시지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verify.txt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(hello)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6A6DF-798E-9BD2-C13C-CB5C330C0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494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B1951-3130-B963-441B-7710D1A27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705214"/>
            <a:ext cx="8641655" cy="4438286"/>
          </a:xfrm>
        </p:spPr>
        <p:txBody>
          <a:bodyPr/>
          <a:lstStyle/>
          <a:p>
            <a:pPr marL="180975" indent="-180975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파일 제출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파일을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].zip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압축하여 업로드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BobPriv.pem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-219075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인증서에 포함된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Issuer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Subject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(20%)</a:t>
            </a:r>
          </a:p>
          <a:p>
            <a:pPr marL="541338" lvl="2" indent="-185738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opens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x509 –text –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noout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–in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| grep CN</a:t>
            </a:r>
          </a:p>
          <a:p>
            <a:pPr marL="180975" lvl="1" indent="0"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lvl="1" indent="0"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암호화된 메시지 복호화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(40%)</a:t>
            </a:r>
          </a:p>
          <a:p>
            <a:pPr marL="541338" lvl="2" indent="-185738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-decrypt -in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sign_enc.msg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-out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decrypt.msg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recip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inkey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BobPriv.pem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1950" lvl="1" indent="-180975"/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복호화된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메시지의 서명 검증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(40%)</a:t>
            </a:r>
          </a:p>
          <a:p>
            <a:pPr marL="541338" lvl="2" indent="-185738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openssl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smime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-verify -in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decrypt.msg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-out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verify.txt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-signer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AliceCert.pem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CAfile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CACert.pem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4988" lvl="2" indent="-174625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1938" lvl="2" indent="-177800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1938" lvl="2" indent="-177800"/>
            <a:endParaRPr lang="pt-BR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KR" dirty="0"/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31821533-0614-C68C-7AA0-E8818878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46" y="2283718"/>
            <a:ext cx="5659213" cy="728581"/>
          </a:xfrm>
          <a:prstGeom prst="rect">
            <a:avLst/>
          </a:prstGeom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3323BFF1-EB88-6DB0-8B2C-D950AE42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56344"/>
            <a:ext cx="7284293" cy="8689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1DECA-61E5-C378-53E6-8D39E4F4B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87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forms.gle</a:t>
            </a:r>
            <a:r>
              <a:rPr lang="en-US" altLang="ko-KR" dirty="0">
                <a:hlinkClick r:id="rId3"/>
              </a:rPr>
              <a:t>/jZkU8ZpZHQswjoSE7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제출 링크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28386-1C75-E6C3-1C22-7EDD7208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678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50825" y="915988"/>
                <a:ext cx="5473303" cy="3816350"/>
              </a:xfrm>
            </p:spPr>
            <p:txBody>
              <a:bodyPr/>
              <a:lstStyle/>
              <a:p>
                <a:r>
                  <a:rPr lang="ko" altLang="en-US" dirty="0"/>
                  <a:t>타원곡선 </a:t>
                </a:r>
                <a:r>
                  <a:rPr lang="en-US" altLang="ko" dirty="0"/>
                  <a:t>(</a:t>
                </a:r>
                <a:r>
                  <a:rPr lang="en-US" altLang="ko-KR" dirty="0"/>
                  <a:t>Elliptic Curve)</a:t>
                </a:r>
                <a:endParaRPr lang="en-US" altLang="ko" dirty="0"/>
              </a:p>
              <a:p>
                <a:pPr lvl="1"/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정규식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E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altLang="ko-KR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s-ES" altLang="ko-KR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altLang="ko-KR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s-E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altLang="ko-KR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ES" altLang="ko-KR" dirty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s-ES" altLang="ko-KR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s-ES" altLang="ko-KR" dirty="0" err="1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s-ES" altLang="ko-KR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s-ES" altLang="ko-KR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형태의 방정식으로 정의되는 대수 곡선을 나타냄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첨점이나 교차점 등의 특이점이 없음</a:t>
                </a:r>
                <a:br>
                  <a:rPr lang="en-US" altLang="ko-KR" dirty="0"/>
                </a:b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dirty="0" smtClean="0">
                        <a:latin typeface="Cambria Math" panose="02040503050406030204" pitchFamily="18" charset="0"/>
                      </a:rPr>
                      <m:t>특</m:t>
                    </m:r>
                    <m:r>
                      <a:rPr lang="ko-KR" altLang="en-US" dirty="0">
                        <a:latin typeface="Cambria Math" panose="02040503050406030204" pitchFamily="18" charset="0"/>
                      </a:rPr>
                      <m:t>징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인 경우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 특이점으로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타원 곡선이 아님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50825" y="915988"/>
                <a:ext cx="5473303" cy="3816350"/>
              </a:xfrm>
              <a:blipFill>
                <a:blip r:embed="rId3"/>
                <a:stretch>
                  <a:fillRect l="-2004" t="-2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23A4-0DA5-3E4F-BA9C-2FBB91A7E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96" y="1491630"/>
            <a:ext cx="2949084" cy="29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188C9-42FB-4E97-890F-4656B265BC65}"/>
              </a:ext>
            </a:extLst>
          </p:cNvPr>
          <p:cNvSpPr txBox="1"/>
          <p:nvPr/>
        </p:nvSpPr>
        <p:spPr>
          <a:xfrm>
            <a:off x="0" y="4868605"/>
            <a:ext cx="914891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1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https://chocolate-life.tistory.com/6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A5025-1C99-8332-B014-711FDF864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62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" dirty="0"/>
              <a:t>secp256k</a:t>
            </a:r>
            <a:r>
              <a:rPr lang="en-US" altLang="ko-KR" dirty="0"/>
              <a:t>1</a:t>
            </a:r>
            <a:r>
              <a:rPr lang="en-US" altLang="ko" dirty="0"/>
              <a:t>curve</a:t>
            </a:r>
          </a:p>
          <a:p>
            <a:pPr lvl="2"/>
            <a:r>
              <a:rPr lang="ko-KR" altLang="en-US" dirty="0"/>
              <a:t>미국 표준기술연구소</a:t>
            </a:r>
            <a:r>
              <a:rPr lang="en-US" altLang="ko-KR" dirty="0"/>
              <a:t>(NIST)</a:t>
            </a:r>
            <a:r>
              <a:rPr lang="ko-KR" altLang="en-US" dirty="0"/>
              <a:t>에서 제안함</a:t>
            </a:r>
            <a:endParaRPr lang="en-US" altLang="ko-KR" dirty="0"/>
          </a:p>
          <a:p>
            <a:pPr lvl="2"/>
            <a:r>
              <a:rPr lang="ko" altLang="en-US" dirty="0"/>
              <a:t>비트코인</a:t>
            </a:r>
            <a:r>
              <a:rPr lang="en-US" altLang="ko" dirty="0"/>
              <a:t>, </a:t>
            </a:r>
            <a:r>
              <a:rPr lang="ko-KR" altLang="en-US" dirty="0" err="1"/>
              <a:t>이더리움</a:t>
            </a:r>
            <a:r>
              <a:rPr lang="ko" altLang="en-US" dirty="0"/>
              <a:t>에서 사용</a:t>
            </a:r>
            <a:r>
              <a:rPr lang="ko-KR" altLang="en-US" dirty="0"/>
              <a:t>함</a:t>
            </a:r>
            <a:endParaRPr lang="en-US" altLang="ko" dirty="0"/>
          </a:p>
          <a:p>
            <a:pPr lvl="3"/>
            <a:r>
              <a:rPr lang="ko-KR" altLang="en-US" dirty="0"/>
              <a:t>상수 </a:t>
            </a:r>
            <a:r>
              <a:rPr lang="en-US" altLang="ko" dirty="0"/>
              <a:t>a=0, b=7</a:t>
            </a:r>
            <a:r>
              <a:rPr lang="ko-KR" altLang="en-US" dirty="0"/>
              <a:t>을 가짐 </a:t>
            </a:r>
            <a:endParaRPr lang="en-US" altLang="ko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E74705-C48A-0148-8383-5636F7E13209}"/>
                  </a:ext>
                </a:extLst>
              </p:cNvPr>
              <p:cNvSpPr txBox="1"/>
              <p:nvPr/>
            </p:nvSpPr>
            <p:spPr>
              <a:xfrm>
                <a:off x="1475656" y="3147814"/>
                <a:ext cx="35216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altLang="ko-KR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altLang="ko-KR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ES" altLang="ko-KR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altLang="ko-KR" sz="20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altLang="ko-KR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altLang="ko-KR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altLang="ko-KR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altLang="ko-KR" sz="2000" i="1" dirty="0">
                          <a:latin typeface="Cambria Math" panose="02040503050406030204" pitchFamily="18" charset="0"/>
                        </a:rPr>
                        <m:t>+ 7</m:t>
                      </m:r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E74705-C48A-0148-8383-5636F7E1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147814"/>
                <a:ext cx="3521699" cy="307777"/>
              </a:xfrm>
              <a:prstGeom prst="rect">
                <a:avLst/>
              </a:prstGeom>
              <a:blipFill>
                <a:blip r:embed="rId4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en.bitcoin.it/w/images/en/b/bf/Secp256k1.png">
            <a:extLst>
              <a:ext uri="{FF2B5EF4-FFF2-40B4-BE49-F238E27FC236}">
                <a16:creationId xmlns:a16="http://schemas.microsoft.com/office/drawing/2014/main" id="{4D640B88-1BE9-4652-95A5-8C28B887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12788"/>
            <a:ext cx="2870051" cy="287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21D30-BE5F-4B8C-8D14-F437CE539FB8}"/>
              </a:ext>
            </a:extLst>
          </p:cNvPr>
          <p:cNvSpPr txBox="1"/>
          <p:nvPr/>
        </p:nvSpPr>
        <p:spPr>
          <a:xfrm>
            <a:off x="0" y="4868605"/>
            <a:ext cx="914891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1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https://en.bitcoin.it/wiki/Secp256k1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7C84-7FB9-41FE-095A-AC75A295D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00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arenR" startAt="2"/>
                </a:pPr>
                <a:r>
                  <a:rPr lang="ko-KR" altLang="en-US" dirty="0"/>
                  <a:t>타원 곡선 특징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그래프 위 점들의 집합 </a:t>
                </a:r>
                <a:r>
                  <a:rPr lang="en-US" altLang="ko" dirty="0"/>
                  <a:t>G</a:t>
                </a:r>
                <a:r>
                  <a:rPr lang="ko" altLang="en-US" dirty="0"/>
                  <a:t>에 속한 임의의 점 </a:t>
                </a:r>
                <a:r>
                  <a:rPr lang="en-US" altLang="ko" dirty="0"/>
                  <a:t>P, Q</a:t>
                </a:r>
                <a:r>
                  <a:rPr lang="ko" altLang="en-US" dirty="0"/>
                  <a:t>에 대해서 </a:t>
                </a:r>
                <a:r>
                  <a:rPr lang="en-US" altLang="ko" dirty="0"/>
                  <a:t>P+Q </a:t>
                </a:r>
                <a:br>
                  <a:rPr lang="en-US" altLang="ko" dirty="0"/>
                </a:br>
                <a:r>
                  <a:rPr lang="ko" altLang="en-US" dirty="0"/>
                  <a:t>또한 </a:t>
                </a:r>
                <a:r>
                  <a:rPr lang="en-US" altLang="ko" dirty="0"/>
                  <a:t>G</a:t>
                </a:r>
                <a:r>
                  <a:rPr lang="ko" altLang="en-US" dirty="0"/>
                  <a:t>에 속</a:t>
                </a:r>
                <a:r>
                  <a:rPr lang="ko-KR" altLang="en-US" dirty="0"/>
                  <a:t>함</a:t>
                </a:r>
                <a:endParaRPr lang="en-US" altLang="ko" dirty="0"/>
              </a:p>
              <a:p>
                <a:pPr lvl="2"/>
                <a:r>
                  <a:rPr lang="ko" altLang="en-US" dirty="0"/>
                  <a:t>타원 곡선에서 덧셈연산</a:t>
                </a:r>
                <a:r>
                  <a:rPr lang="ko-KR" altLang="en-US" dirty="0"/>
                  <a:t>은</a:t>
                </a:r>
                <a:r>
                  <a:rPr lang="ko" altLang="en-US" dirty="0"/>
                  <a:t> 특별하게 정의</a:t>
                </a:r>
                <a:r>
                  <a:rPr lang="ko-KR" altLang="en-US" dirty="0"/>
                  <a:t>됨</a:t>
                </a:r>
                <a:r>
                  <a:rPr lang="ko" altLang="en-US" dirty="0"/>
                  <a:t> </a:t>
                </a:r>
                <a:endParaRPr lang="en-US" altLang="ko" dirty="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/>
                      <m:t>타원곡선 위에 주어진 좌표에서 한 직선을 그리고 해당 직선과 타원곡선과 겹치는 점을 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하</m:t>
                    </m:r>
                  </m:oMath>
                </a14:m>
                <a:r>
                  <a:rPr lang="ko-KR" altLang="en-US" dirty="0"/>
                  <a:t>여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축으로 대칭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역원</a:t>
                </a:r>
                <a:r>
                  <a:rPr lang="en-US" altLang="ko-KR" dirty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269" t="-2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DB3A00-CF10-4B4D-9D78-C8D7EF770A53}"/>
              </a:ext>
            </a:extLst>
          </p:cNvPr>
          <p:cNvGrpSpPr/>
          <p:nvPr/>
        </p:nvGrpSpPr>
        <p:grpSpPr>
          <a:xfrm>
            <a:off x="913800" y="3003798"/>
            <a:ext cx="4194565" cy="1735554"/>
            <a:chOff x="1940650" y="2342353"/>
            <a:chExt cx="5807954" cy="2403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307CEF-0ABB-6146-812B-1310093C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650" y="2342353"/>
              <a:ext cx="2376264" cy="24031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42936D-9396-504E-8BFB-F39C0CD2ECA4}"/>
                </a:ext>
              </a:extLst>
            </p:cNvPr>
            <p:cNvSpPr/>
            <p:nvPr/>
          </p:nvSpPr>
          <p:spPr>
            <a:xfrm>
              <a:off x="4388250" y="3400412"/>
              <a:ext cx="3360354" cy="724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타원 위의 </a:t>
              </a:r>
              <a:br>
                <a:rPr lang="en-US" altLang="ko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lang="ko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서로 다른 두 점 </a:t>
              </a:r>
              <a:r>
                <a:rPr lang="en-US" altLang="ko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P, Q</a:t>
              </a:r>
              <a:r>
                <a:rPr lang="ko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의 덧셈</a:t>
              </a:r>
              <a:endParaRPr 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2C788F-AAD8-443E-B2B8-3CDA65B7F608}"/>
              </a:ext>
            </a:extLst>
          </p:cNvPr>
          <p:cNvGrpSpPr/>
          <p:nvPr/>
        </p:nvGrpSpPr>
        <p:grpSpPr>
          <a:xfrm>
            <a:off x="5364087" y="3003798"/>
            <a:ext cx="3272671" cy="1729077"/>
            <a:chOff x="5291733" y="2337354"/>
            <a:chExt cx="4656625" cy="24602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C73ADC-1445-C340-B22C-F3702659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733" y="2337354"/>
              <a:ext cx="2448272" cy="246027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53972-87F3-7B42-9B0F-70820D91B2C2}"/>
                </a:ext>
              </a:extLst>
            </p:cNvPr>
            <p:cNvSpPr/>
            <p:nvPr/>
          </p:nvSpPr>
          <p:spPr>
            <a:xfrm>
              <a:off x="7740005" y="3424637"/>
              <a:ext cx="2208353" cy="43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같은 점 </a:t>
              </a:r>
              <a:r>
                <a:rPr lang="en-US" altLang="ko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</a:t>
              </a:r>
              <a:r>
                <a:rPr lang="ko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의 덧셈</a:t>
              </a:r>
              <a:endParaRPr 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BD50D4-0E10-4A8A-A28F-EB1B42AB14E6}"/>
              </a:ext>
            </a:extLst>
          </p:cNvPr>
          <p:cNvSpPr txBox="1"/>
          <p:nvPr/>
        </p:nvSpPr>
        <p:spPr>
          <a:xfrm>
            <a:off x="0" y="4868605"/>
            <a:ext cx="914891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1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https://chocolate-life.tistory.com/6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0E75B0-7D15-B2F6-C48B-140D922B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24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lvl="1"/>
            <a:r>
              <a:rPr lang="ko-KR" altLang="en-US" dirty="0"/>
              <a:t>결합법칙 성립</a:t>
            </a:r>
            <a:r>
              <a:rPr lang="en-US" altLang="ko" dirty="0"/>
              <a:t> 	</a:t>
            </a:r>
          </a:p>
          <a:p>
            <a:pPr lvl="2"/>
            <a:r>
              <a:rPr lang="en-US" altLang="ko" dirty="0"/>
              <a:t>(P + Q) + R = P + (Q+ R)</a:t>
            </a:r>
            <a:br>
              <a:rPr lang="en-US" altLang="ko" dirty="0"/>
            </a:br>
            <a:endParaRPr lang="en-US" altLang="ko" dirty="0"/>
          </a:p>
          <a:p>
            <a:pPr lvl="1"/>
            <a:r>
              <a:rPr lang="en-US" altLang="ko" dirty="0"/>
              <a:t>Ideal point 0</a:t>
            </a:r>
            <a:r>
              <a:rPr lang="ko-KR" altLang="en-US" dirty="0"/>
              <a:t>이 있으며 </a:t>
            </a:r>
            <a:r>
              <a:rPr lang="en-US" altLang="ko" dirty="0"/>
              <a:t>P + 0 = 0 + P = P</a:t>
            </a:r>
          </a:p>
          <a:p>
            <a:pPr lvl="2"/>
            <a:r>
              <a:rPr lang="en-US" altLang="ko-KR" dirty="0"/>
              <a:t>0 (ideal point) : </a:t>
            </a:r>
            <a:r>
              <a:rPr lang="ko-KR" altLang="en-US" dirty="0"/>
              <a:t>타원곡선과 만나는 점이 없는 것을 의미함</a:t>
            </a:r>
            <a:endParaRPr lang="en-US" altLang="ko-KR" dirty="0"/>
          </a:p>
          <a:p>
            <a:pPr lvl="2"/>
            <a:r>
              <a:rPr lang="en-US" altLang="ko-KR" dirty="0"/>
              <a:t>P + (-P) </a:t>
            </a:r>
            <a:r>
              <a:rPr lang="ko-KR" altLang="en-US" dirty="0"/>
              <a:t>연산은 기하학적으로 타원곡선과 만나는 점이 없으므로 </a:t>
            </a:r>
            <a:br>
              <a:rPr lang="en-US" altLang="ko-KR" dirty="0"/>
            </a:br>
            <a:r>
              <a:rPr lang="en-US" altLang="ko-KR" dirty="0"/>
              <a:t>0(ideal point)</a:t>
            </a:r>
            <a:r>
              <a:rPr lang="ko-KR" altLang="en-US" dirty="0"/>
              <a:t>으로 표현함</a:t>
            </a:r>
            <a:endParaRPr lang="en-US" altLang="ko-KR" dirty="0"/>
          </a:p>
          <a:p>
            <a:pPr lvl="2"/>
            <a:endParaRPr lang="en-US" altLang="ko" sz="800" dirty="0"/>
          </a:p>
          <a:p>
            <a:pPr lvl="1"/>
            <a:r>
              <a:rPr lang="en-US" altLang="ko" dirty="0"/>
              <a:t>Q</a:t>
            </a:r>
            <a:r>
              <a:rPr lang="ko-KR" altLang="en-US" dirty="0"/>
              <a:t>가 </a:t>
            </a:r>
            <a:r>
              <a:rPr lang="en-US" altLang="ko" dirty="0"/>
              <a:t>P</a:t>
            </a:r>
            <a:r>
              <a:rPr lang="ko-KR" altLang="en-US" dirty="0"/>
              <a:t>의 역원인 경우 </a:t>
            </a:r>
            <a:endParaRPr lang="en-US" altLang="ko-KR" dirty="0"/>
          </a:p>
          <a:p>
            <a:pPr lvl="2"/>
            <a:r>
              <a:rPr lang="en-US" altLang="ko" dirty="0"/>
              <a:t>P + Q = 0</a:t>
            </a:r>
          </a:p>
          <a:p>
            <a:pPr lvl="2"/>
            <a:endParaRPr lang="en-US" altLang="ko" sz="700" dirty="0"/>
          </a:p>
          <a:p>
            <a:pPr lvl="1"/>
            <a:r>
              <a:rPr lang="ko-KR" altLang="en-US" dirty="0"/>
              <a:t>교환법칙 성립</a:t>
            </a:r>
            <a:endParaRPr lang="en-US" altLang="ko-KR" dirty="0"/>
          </a:p>
          <a:p>
            <a:pPr lvl="2"/>
            <a:r>
              <a:rPr lang="en-US" altLang="ko" dirty="0"/>
              <a:t> P + Q = Q + 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CE6C2-E466-3CFB-F035-A4E5BBD86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1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타원 곡선 덧셈연산 </a:t>
                </a:r>
                <a:r>
                  <a:rPr lang="en-US" altLang="ko-KR" dirty="0"/>
                  <a:t>– 1 : </a:t>
                </a:r>
                <a:r>
                  <a:rPr lang="ko" altLang="en-US" dirty="0"/>
                  <a:t>타원 위의 서로 다른 두 점 </a:t>
                </a:r>
                <a:r>
                  <a:rPr lang="en-US" altLang="ko" dirty="0"/>
                  <a:t>P, Q</a:t>
                </a:r>
                <a:r>
                  <a:rPr lang="ko" altLang="en-US" dirty="0"/>
                  <a:t>의 덧셈</a:t>
                </a:r>
                <a:endParaRPr lang="en-US" altLang="ko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" altLang="en-US" dirty="0"/>
                  <a:t>두 점을 지나는 직선의 기울기 </a:t>
                </a:r>
                <a:r>
                  <a:rPr lang="ko-KR" altLang="en-US" dirty="0"/>
                  <a:t>계산</a:t>
                </a:r>
                <a:r>
                  <a:rPr lang="ko" altLang="en-US" dirty="0"/>
                  <a:t> </a:t>
                </a:r>
                <a:endParaRPr lang="en-US" altLang="ko" dirty="0"/>
              </a:p>
              <a:p>
                <a:pPr marL="665163" lvl="2" indent="0" algn="ctr">
                  <a:buNone/>
                </a:pPr>
                <a14:m>
                  <m:oMath xmlns:m="http://schemas.openxmlformats.org/officeDocument/2006/math">
                    <m:r>
                      <a:rPr lang="es-ES" altLang="ko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ko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𝐐</m:t>
                            </m:r>
                          </m:sub>
                        </m:sSub>
                      </m:den>
                    </m:f>
                    <m:r>
                      <a:rPr lang="en-US" altLang="ko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𝐦</m:t>
                    </m:r>
                    <m:d>
                      <m:d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e>
                    </m:d>
                    <m:r>
                      <a:rPr lang="es-ES" altLang="ko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en-US" altLang="ko" dirty="0"/>
                  <a:t> </a:t>
                </a:r>
                <a:r>
                  <a:rPr lang="en-US" altLang="ko-KR" dirty="0"/>
                  <a:t>(-R</a:t>
                </a:r>
                <a:r>
                  <a:rPr lang="ko-KR" altLang="en-US" dirty="0"/>
                  <a:t>좌표 계산 가능</a:t>
                </a:r>
                <a:r>
                  <a:rPr lang="en-US" altLang="ko-KR" dirty="0"/>
                  <a:t>)</a:t>
                </a:r>
                <a:br>
                  <a:rPr lang="en-US" altLang="ko" dirty="0"/>
                </a:br>
                <a:endParaRPr lang="en-US" altLang="ko" dirty="0"/>
              </a:p>
              <a:p>
                <a:pPr marL="1008063" lvl="2" indent="-342900">
                  <a:buFont typeface="+mj-lt"/>
                  <a:buAutoNum type="arabicPeriod" startAt="2"/>
                </a:pPr>
                <a:r>
                  <a:rPr lang="ko" altLang="en-US" dirty="0"/>
                  <a:t>타원곡선 식</a:t>
                </a:r>
                <a:r>
                  <a:rPr lang="en-US" altLang="ko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𝐚𝐱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" dirty="0"/>
                  <a:t>)</a:t>
                </a:r>
                <a:r>
                  <a:rPr lang="ko-KR" altLang="en-US" dirty="0"/>
                  <a:t>에 </a:t>
                </a:r>
                <a:r>
                  <a:rPr lang="en-US" altLang="ko" dirty="0"/>
                  <a:t>y</a:t>
                </a:r>
                <a:r>
                  <a:rPr lang="ko" altLang="en-US" dirty="0"/>
                  <a:t> 대입</a:t>
                </a:r>
                <a:br>
                  <a:rPr lang="en-US" altLang="ko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𝐦</m:t>
                            </m:r>
                            <m:d>
                              <m:dPr>
                                <m:ctrlP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ko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ko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ko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" b="1" i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𝐚𝐱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" b="1" i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br>
                  <a:rPr lang="en-US" altLang="ko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" b="1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eqArr>
                          <m:eqArrPr>
                            <m:ctrlPr>
                              <a:rPr lang="en-US" altLang="k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ko-KR" alt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p>
                    </m:sSup>
                    <m:sSup>
                      <m:sSupPr>
                        <m:ctrlPr>
                          <a:rPr lang="en-US" altLang="k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" b="1" i="0">
                        <a:latin typeface="Cambria Math" panose="02040503050406030204" pitchFamily="18" charset="0"/>
                      </a:rPr>
                      <m:t>+⋯</m:t>
                    </m:r>
                    <m:r>
                      <a:rPr lang="en-US" altLang="ko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ko" dirty="0"/>
              </a:p>
              <a:p>
                <a:pPr marL="1008063" lvl="2" indent="-342900">
                  <a:buFont typeface="+mj-lt"/>
                  <a:buAutoNum type="arabicPeriod" startAt="2"/>
                </a:pPr>
                <a:endParaRPr lang="en-US" altLang="ko" dirty="0"/>
              </a:p>
              <a:p>
                <a:pPr marL="1008063" lvl="2" indent="-342900">
                  <a:buFont typeface="+mj-lt"/>
                  <a:buAutoNum type="arabicPeriod" startAt="2"/>
                </a:pPr>
                <a:r>
                  <a:rPr lang="en-US" altLang="ko" dirty="0"/>
                  <a:t>R</a:t>
                </a:r>
                <a:r>
                  <a:rPr lang="ko" altLang="en-US" dirty="0"/>
                  <a:t>의 </a:t>
                </a:r>
                <a:r>
                  <a:rPr lang="en-US" altLang="ko" dirty="0"/>
                  <a:t>x</a:t>
                </a:r>
                <a:r>
                  <a:rPr lang="ko" altLang="en-US" dirty="0"/>
                  <a:t>값을 구하는 것은 위 </a:t>
                </a:r>
                <a:r>
                  <a:rPr lang="en-US" altLang="ko" dirty="0"/>
                  <a:t>3</a:t>
                </a:r>
                <a:r>
                  <a:rPr lang="ko" altLang="en-US" dirty="0"/>
                  <a:t>차 방정식의 해를 구하는 것과 </a:t>
                </a:r>
                <a:r>
                  <a:rPr lang="ko-KR" altLang="en-US" dirty="0"/>
                  <a:t>동일</a:t>
                </a:r>
                <a:endParaRPr lang="en-US" altLang="ko" dirty="0"/>
              </a:p>
              <a:p>
                <a:pPr marL="1008063" lvl="2" indent="-342900">
                  <a:buFont typeface="+mj-lt"/>
                  <a:buAutoNum type="arabicPeriod" startAt="2"/>
                </a:pPr>
                <a:r>
                  <a:rPr lang="ko" altLang="en-US" dirty="0"/>
                  <a:t>이미 알고 있는 </a:t>
                </a:r>
                <a:r>
                  <a:rPr lang="en-US" altLang="ko" dirty="0"/>
                  <a:t>P, Q</a:t>
                </a:r>
                <a:r>
                  <a:rPr lang="ko" altLang="en-US" dirty="0"/>
                  <a:t>의 </a:t>
                </a:r>
                <a:r>
                  <a:rPr lang="en-US" altLang="ko" dirty="0"/>
                  <a:t>x</a:t>
                </a:r>
                <a:r>
                  <a:rPr lang="ko" altLang="en-US" dirty="0"/>
                  <a:t>값이 있고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" altLang="k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" altLang="ko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" altLang="ko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" altLang="k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" altLang="en-US" dirty="0"/>
                  <a:t>의 계수가 </a:t>
                </a:r>
                <a:r>
                  <a:rPr lang="en-US" altLang="ko" dirty="0"/>
                  <a:t>1</a:t>
                </a:r>
                <a:r>
                  <a:rPr lang="ko" altLang="en-US" dirty="0"/>
                  <a:t>이므로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" altLang="k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" altLang="ko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" altLang="k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" altLang="en-US" dirty="0"/>
                  <a:t>의 계수는 </a:t>
                </a:r>
                <a:br>
                  <a:rPr lang="en-US" altLang="ko" dirty="0"/>
                </a:br>
                <a:r>
                  <a:rPr lang="ko" altLang="en-US" dirty="0"/>
                  <a:t>세 근의 합에 값</a:t>
                </a:r>
                <a:endParaRPr lang="en-US" altLang="ko" dirty="0"/>
              </a:p>
              <a:p>
                <a:pPr marL="665163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" altLang="k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t" altLang="k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t" altLang="k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sub>
                          </m:sSub>
                        </m:e>
                      </m:d>
                      <m:r>
                        <a:rPr lang="pt" altLang="ko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pt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pt" altLang="ko" b="1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" altLang="k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" altLang="ko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  <m:r>
                            <a:rPr lang="pt" altLang="ko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" altLang="ko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sub>
                          </m:sSub>
                          <m:r>
                            <a:rPr lang="pt" altLang="ko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" altLang="ko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pt" altLang="ko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pt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pt" altLang="ko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" altLang="ko" b="1" i="0">
                          <a:latin typeface="Cambria Math" panose="02040503050406030204" pitchFamily="18" charset="0"/>
                        </a:rPr>
                        <m:t>+⋯</m:t>
                      </m:r>
                      <m:r>
                        <a:rPr lang="en-US" altLang="ko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" dirty="0"/>
              </a:p>
              <a:p>
                <a:pPr lvl="4"/>
                <a:endParaRPr lang="en-US" altLang="ko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799" b="-11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F07D2-4DC7-02FF-A3B3-49213D2B1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20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1008063" lvl="2" indent="-342900">
                  <a:buFont typeface="+mj-lt"/>
                  <a:buAutoNum type="arabicPeriod" startAt="5"/>
                </a:pPr>
                <a:r>
                  <a:rPr lang="ko-KR" altLang="en-US" dirty="0"/>
                  <a:t>기울기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대해 정리한 식</a:t>
                </a:r>
                <a:r>
                  <a:rPr lang="en-US" altLang="ko-KR" dirty="0"/>
                  <a:t>(2</a:t>
                </a:r>
                <a:r>
                  <a:rPr lang="ko-KR" altLang="en-US" dirty="0"/>
                  <a:t>번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에 대입</a:t>
                </a:r>
                <a:br>
                  <a:rPr lang="en-US" altLang="ko-KR" dirty="0"/>
                </a:br>
                <a:endParaRPr lang="en-US" altLang="ko-KR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altLang="ko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altLang="ko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</m:oMath>
                  </m:oMathPara>
                </a14:m>
                <a:endParaRPr lang="en-US" altLang="ko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dirty="0"/>
                            <m:t>따라서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,</m:t>
                          </m:r>
                          <m:r>
                            <a:rPr lang="en-US" altLang="ko-KR" b="1" i="0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dirty="0"/>
                        <m:t>값을 구할 수 있음</m:t>
                      </m:r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-KR" dirty="0"/>
              </a:p>
              <a:p>
                <a:pPr marL="1008063" lvl="2" indent="-342900">
                  <a:buFont typeface="+mj-lt"/>
                  <a:buAutoNum type="arabicPeriod" startAt="6"/>
                </a:pPr>
                <a:r>
                  <a:rPr lang="ko-KR" altLang="en-US" dirty="0"/>
                  <a:t>기울기 </a:t>
                </a:r>
                <a:r>
                  <a:rPr lang="en-US" altLang="ko-KR" dirty="0"/>
                  <a:t> 𝒎 </a:t>
                </a:r>
                <a:r>
                  <a:rPr lang="ko-KR" altLang="en-US" dirty="0"/>
                  <a:t>대해 정리한 식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번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좌표 −𝑹을 구하는 식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역원인 </a:t>
                </a:r>
                <a:r>
                  <a:rPr lang="en-US" altLang="ko-KR" dirty="0"/>
                  <a:t>R </a:t>
                </a:r>
                <a:r>
                  <a:rPr lang="ko-KR" altLang="en-US" dirty="0"/>
                  <a:t>값 계산</a:t>
                </a:r>
                <a:br>
                  <a:rPr lang="en-US" altLang="ko-KR" dirty="0"/>
                </a:br>
                <a:endParaRPr lang="en-US" altLang="ko-KR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ko-KR" altLang="en-US" b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altLang="ko" b="1" i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</m:e>
                      </m:d>
                      <m:r>
                        <a:rPr lang="en-US" altLang="ko-KR" b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ko" b="1" i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ES" altLang="ko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altLang="ko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dirty="0"/>
                            <m:t>따라서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,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dirty="0"/>
                        <m:t>값을 구할 수 있음</m:t>
                      </m:r>
                    </m:oMath>
                  </m:oMathPara>
                </a14:m>
                <a:endParaRPr lang="ko-KR" altLang="en-US" dirty="0"/>
              </a:p>
              <a:p>
                <a:pPr marL="665163" lvl="2" indent="0">
                  <a:buNone/>
                </a:pPr>
                <a:endParaRPr lang="ko-KR" altLang="en-US" dirty="0"/>
              </a:p>
              <a:p>
                <a:pPr lvl="2"/>
                <a:endParaRPr lang="ko-KR" altLang="en-US" dirty="0"/>
              </a:p>
              <a:p>
                <a:pPr lvl="4"/>
                <a:endParaRPr lang="en-US" altLang="ko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6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075EA-98E4-DB5D-FCBB-BEA6A5310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8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타원 곡선 덧셈연산 </a:t>
                </a:r>
                <a:r>
                  <a:rPr lang="en-US" altLang="ko-KR" dirty="0"/>
                  <a:t>– 2 : </a:t>
                </a:r>
                <a:r>
                  <a:rPr lang="ko" altLang="en-US" dirty="0"/>
                  <a:t>타원 위의 </a:t>
                </a:r>
                <a:r>
                  <a:rPr lang="ko-KR" altLang="en-US" dirty="0"/>
                  <a:t>같은</a:t>
                </a:r>
                <a:r>
                  <a:rPr lang="ko" altLang="en-US" dirty="0"/>
                  <a:t> 점 </a:t>
                </a:r>
                <a:r>
                  <a:rPr lang="en-US" altLang="ko" dirty="0"/>
                  <a:t>P</a:t>
                </a:r>
                <a:r>
                  <a:rPr lang="ko" altLang="en-US" dirty="0"/>
                  <a:t>의 덧셈</a:t>
                </a:r>
                <a:endParaRPr lang="en-US" altLang="ko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" altLang="en-US" dirty="0"/>
                  <a:t>점 </a:t>
                </a:r>
                <a:r>
                  <a:rPr lang="en-US" altLang="ko" dirty="0"/>
                  <a:t>P</a:t>
                </a:r>
                <a:r>
                  <a:rPr lang="ko" altLang="en-US" dirty="0"/>
                  <a:t>에서 타원곡선의 접선의 기울기 </a:t>
                </a:r>
                <a:r>
                  <a:rPr lang="ko-KR" altLang="en-US" dirty="0"/>
                  <a:t>계산</a:t>
                </a:r>
                <a:r>
                  <a:rPr lang="ko" altLang="en-US" dirty="0"/>
                  <a:t> </a:t>
                </a:r>
                <a:endParaRPr lang="en-US" altLang="ko" dirty="0"/>
              </a:p>
              <a:p>
                <a:pPr marL="665163" lvl="2" indent="0" algn="ctr">
                  <a:buNone/>
                </a:pPr>
                <a14:m>
                  <m:oMath xmlns:m="http://schemas.openxmlformats.org/officeDocument/2006/math">
                    <m:r>
                      <a:rPr lang="es-ES" altLang="ko" b="1" i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s-ES" altLang="ko" b="1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altLang="ko" b="1" i="0">
                            <a:latin typeface="Cambria Math" panose="02040503050406030204" pitchFamily="18" charset="0"/>
                          </a:rPr>
                          <m:t>𝟑</m:t>
                        </m:r>
                        <m:sSubSup>
                          <m:sSubSup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altLang="ko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altLang="ko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sub>
                          <m:sup>
                            <m:r>
                              <a:rPr lang="es-ES" altLang="ko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altLang="ko" b="1" i="0"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altLang="ko" b="1" i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altLang="ko" b="1" i="0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 i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s-ES" altLang="ko" i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den>
                    </m:f>
                    <m:r>
                      <a:rPr lang="en-US" altLang="ko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altLang="ko">
                        <a:latin typeface="Cambria Math" panose="02040503050406030204" pitchFamily="18" charset="0"/>
                      </a:rPr>
                      <m:t>𝐦</m:t>
                    </m:r>
                    <m:d>
                      <m:d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altLang="k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altLang="ko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e>
                    </m:d>
                    <m:r>
                      <a:rPr lang="es-ES" altLang="ko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ES" altLang="ko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(-R</a:t>
                </a:r>
                <a:r>
                  <a:rPr lang="ko-KR" altLang="en-US" dirty="0"/>
                  <a:t>좌표 계산 가능</a:t>
                </a:r>
                <a:r>
                  <a:rPr lang="en-US" altLang="ko-KR" dirty="0"/>
                  <a:t>)</a:t>
                </a:r>
                <a:endParaRPr lang="en-US" altLang="ko" dirty="0"/>
              </a:p>
              <a:p>
                <a:pPr marL="665163" lvl="2" indent="0" algn="ctr">
                  <a:buNone/>
                </a:pPr>
                <a:endParaRPr lang="en-US" altLang="ko" dirty="0"/>
              </a:p>
              <a:p>
                <a:pPr marL="1008063" lvl="2" indent="-342900">
                  <a:buFont typeface="+mj-lt"/>
                  <a:buAutoNum type="arabicPeriod" startAt="2"/>
                </a:pPr>
                <a:r>
                  <a:rPr lang="ko-KR" altLang="en-US" dirty="0"/>
                  <a:t>기울기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대해 정리한 식</a:t>
                </a:r>
                <a:r>
                  <a:rPr lang="en-US" altLang="ko-KR" dirty="0"/>
                  <a:t>(2</a:t>
                </a:r>
                <a:r>
                  <a:rPr lang="ko-KR" altLang="en-US" dirty="0"/>
                  <a:t>번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에 대입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" altLang="en-US" dirty="0"/>
                  <a:t>결과 </a:t>
                </a:r>
                <a:r>
                  <a:rPr lang="en-US" altLang="ko" dirty="0"/>
                  <a:t>R</a:t>
                </a:r>
                <a:r>
                  <a:rPr lang="ko" altLang="en-US" dirty="0"/>
                  <a:t>은 같은 점을 더했으므로 </a:t>
                </a:r>
                <a:r>
                  <a:rPr lang="en-US" altLang="ko" dirty="0"/>
                  <a:t>Q</a:t>
                </a:r>
                <a:r>
                  <a:rPr lang="ko" altLang="en-US" dirty="0"/>
                  <a:t>값 대신 </a:t>
                </a:r>
                <a:r>
                  <a:rPr lang="en-US" altLang="ko" dirty="0"/>
                  <a:t>P</a:t>
                </a:r>
                <a:r>
                  <a:rPr lang="ko" altLang="en-US" dirty="0"/>
                  <a:t>값을 넣어 아래와 같이 정리</a:t>
                </a:r>
                <a:endParaRPr lang="en-US" altLang="ko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altLang="ko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" sz="1700" dirty="0">
                  <a:latin typeface="Cambria Math" panose="02040503050406030204" pitchFamily="18" charset="0"/>
                </a:endParaRPr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" altLang="ko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pt" altLang="ko" sz="1700" b="1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" altLang="ko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pt" altLang="ko" sz="1700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" altLang="ko" sz="1700" b="1" i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pt" altLang="ko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pt" altLang="ko" sz="17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altLang="ko" sz="1700" dirty="0">
                  <a:latin typeface="Cambria Math" panose="02040503050406030204" pitchFamily="18" charset="0"/>
                </a:endParaRPr>
              </a:p>
              <a:p>
                <a:pPr marL="665163" lvl="2" indent="0">
                  <a:buNone/>
                </a:pPr>
                <a:endParaRPr lang="en-US" altLang="ko" sz="1700" dirty="0">
                  <a:latin typeface="Cambria Math" panose="02040503050406030204" pitchFamily="18" charset="0"/>
                </a:endParaRPr>
              </a:p>
              <a:p>
                <a:pPr marL="1008063" lvl="2" indent="-342900">
                  <a:buFont typeface="+mj-lt"/>
                  <a:buAutoNum type="arabicPeriod" startAt="6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기울기 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𝒎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r>
                      <m:rPr>
                        <m:nor/>
                      </m:rPr>
                      <a:rPr lang="ko-KR" altLang="en-US" dirty="0"/>
                      <m:t>대해 정리한 식 </m:t>
                    </m:r>
                    <m:r>
                      <m:rPr>
                        <m:nor/>
                      </m:rPr>
                      <a:rPr lang="en-US" altLang="ko-KR" dirty="0"/>
                      <m:t>1</m:t>
                    </m:r>
                    <m:r>
                      <m:rPr>
                        <m:nor/>
                      </m:rPr>
                      <a:rPr lang="ko-KR" altLang="en-US" dirty="0"/>
                      <m:t>번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r>
                      <m:rPr>
                        <m:nor/>
                      </m:rPr>
                      <a:rPr lang="ko-KR" altLang="en-US" dirty="0"/>
                      <m:t>좌표 −</m:t>
                    </m:r>
                    <m:r>
                      <m:rPr>
                        <m:nor/>
                      </m:rPr>
                      <a:rPr lang="ko-KR" altLang="en-US" dirty="0"/>
                      <m:t>𝑹</m:t>
                    </m:r>
                    <m:r>
                      <m:rPr>
                        <m:nor/>
                      </m:rPr>
                      <a:rPr lang="ko-KR" altLang="en-US" dirty="0"/>
                      <m:t>을 구하는 식</m:t>
                    </m:r>
                    <m:r>
                      <m:rPr>
                        <m:nor/>
                      </m:rPr>
                      <a:rPr lang="en-US" altLang="ko-KR" dirty="0"/>
                      <m:t>)</m:t>
                    </m:r>
                    <m:r>
                      <m:rPr>
                        <m:nor/>
                      </m:rPr>
                      <a:rPr lang="ko-KR" altLang="en-US" dirty="0"/>
                      <m:t>의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r>
                      <m:rPr>
                        <m:nor/>
                      </m:rPr>
                      <a:rPr lang="ko-KR" altLang="en-US" dirty="0"/>
                      <m:t>역원인 </m:t>
                    </m:r>
                    <m:r>
                      <m:rPr>
                        <m:nor/>
                      </m:rPr>
                      <a:rPr lang="en-US" altLang="ko-KR" dirty="0"/>
                      <m:t>R</m:t>
                    </m:r>
                    <m:r>
                      <m:rPr>
                        <m:nor/>
                      </m:rPr>
                      <a:rPr lang="en-US" altLang="ko-KR" dirty="0"/>
                      <m:t> </m:t>
                    </m:r>
                    <m:r>
                      <m:rPr>
                        <m:nor/>
                      </m:rPr>
                      <a:rPr lang="ko-KR" altLang="en-US" dirty="0"/>
                      <m:t>값 계산</m:t>
                    </m:r>
                  </m:oMath>
                </a14:m>
                <a:br>
                  <a:rPr lang="en-US" altLang="ko-KR" dirty="0"/>
                </a:br>
                <a:endParaRPr lang="en-US" altLang="ko-KR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" b="1" i="0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-KR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sub>
                          </m:sSub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altLang="k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altLang="ko" b="1" i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</m:e>
                      </m:d>
                      <m:r>
                        <a:rPr lang="en-US" altLang="ko-KR" b="1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altLang="ko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ES" altLang="ko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altLang="ko" dirty="0"/>
              </a:p>
              <a:p>
                <a:pPr marL="66516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k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dirty="0"/>
                            <m:t>따라서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,</m:t>
                          </m:r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𝐑</m:t>
                          </m:r>
                        </m:sub>
                      </m:sSub>
                      <m:r>
                        <a:rPr lang="en-US" altLang="ko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dirty="0"/>
                        <m:t>값을 구할 수 있음</m:t>
                      </m:r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" dirty="0"/>
              </a:p>
              <a:p>
                <a:pPr lvl="4"/>
                <a:endParaRPr lang="en-US" altLang="ko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997" b="-10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81949-6BD5-D8EC-4E4F-DE845711A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88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" dirty="0"/>
              <a:t>Sign </a:t>
            </a:r>
            <a:r>
              <a:rPr lang="ko-KR" altLang="en-US" dirty="0"/>
              <a:t>원하는 위치 지정</a:t>
            </a:r>
            <a:endParaRPr lang="en-US" altLang="ko" dirty="0"/>
          </a:p>
          <a:p>
            <a:pPr lvl="2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</a:t>
            </a:fld>
            <a:endParaRPr lang="ko-KR" altLang="en-US" dirty="0"/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AEB51C-810B-A38E-5427-81B5B35D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534332"/>
            <a:ext cx="5832648" cy="3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5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arenR" startAt="3"/>
                </a:pPr>
                <a:r>
                  <a:rPr lang="ko" altLang="en-US" dirty="0"/>
                  <a:t>유한체 타원곡선 </a:t>
                </a:r>
                <a:endParaRPr lang="en-US" altLang="ko" dirty="0"/>
              </a:p>
              <a:p>
                <a:pPr lvl="1"/>
                <a:r>
                  <a:rPr lang="ko" altLang="en-US" dirty="0"/>
                  <a:t>유한체</a:t>
                </a:r>
                <a:r>
                  <a:rPr lang="en-US" altLang="ko" dirty="0"/>
                  <a:t>(Finite Field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" altLang="en-US" b="0" dirty="0"/>
                      <m:t>𝔽</m:t>
                    </m:r>
                  </m:oMath>
                </a14:m>
                <a:r>
                  <a:rPr lang="en-US" altLang="ko" dirty="0"/>
                  <a:t>)</a:t>
                </a:r>
              </a:p>
              <a:p>
                <a:pPr lvl="2"/>
                <a:r>
                  <a:rPr lang="ko" altLang="en-US" dirty="0"/>
                  <a:t>집합에 속해 있는 원소의 수가 한정되어 있으며</a:t>
                </a:r>
                <a:r>
                  <a:rPr lang="en-US" altLang="ko" dirty="0"/>
                  <a:t>, </a:t>
                </a:r>
                <a:r>
                  <a:rPr lang="ko" altLang="en-US" dirty="0"/>
                  <a:t>덧셈</a:t>
                </a:r>
                <a:r>
                  <a:rPr lang="en-US" altLang="ko" dirty="0"/>
                  <a:t>, </a:t>
                </a:r>
                <a:r>
                  <a:rPr lang="ko" altLang="en-US" dirty="0"/>
                  <a:t>곱셈 연산에 </a:t>
                </a:r>
                <a:br>
                  <a:rPr lang="en-US" altLang="ko" dirty="0"/>
                </a:br>
                <a:r>
                  <a:rPr lang="ko" altLang="en-US" dirty="0"/>
                  <a:t>대하여 닫혀 있는 집합</a:t>
                </a:r>
              </a:p>
              <a:p>
                <a:pPr lvl="3"/>
                <a:r>
                  <a:rPr lang="ko" altLang="en-US" dirty="0">
                    <a:solidFill>
                      <a:srgbClr val="B9964F"/>
                    </a:solidFill>
                  </a:rPr>
                  <a:t>“닫혀 있다”란</a:t>
                </a:r>
                <a:r>
                  <a:rPr lang="en-US" altLang="ko" dirty="0">
                    <a:solidFill>
                      <a:srgbClr val="B9964F"/>
                    </a:solidFill>
                  </a:rPr>
                  <a:t>, </a:t>
                </a:r>
                <a:r>
                  <a:rPr lang="ko" altLang="en-US" dirty="0">
                    <a:solidFill>
                      <a:srgbClr val="B9964F"/>
                    </a:solidFill>
                  </a:rPr>
                  <a:t>연산의 결과 값도 집합에 속해있다는 것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을 의미함</a:t>
                </a:r>
                <a:br>
                  <a:rPr lang="en-US" altLang="ko-KR" dirty="0"/>
                </a:br>
                <a:r>
                  <a:rPr lang="ko" altLang="en-US" dirty="0"/>
                  <a:t>이를 위해</a:t>
                </a:r>
                <a:r>
                  <a:rPr lang="en-US" altLang="ko" dirty="0"/>
                  <a:t>,</a:t>
                </a:r>
                <a:r>
                  <a:rPr lang="ko" altLang="en-US" dirty="0"/>
                  <a:t> 연산의 결과 값에 대해 특정 수</a:t>
                </a:r>
                <a:r>
                  <a:rPr lang="en-US" altLang="ko" dirty="0"/>
                  <a:t>(</a:t>
                </a:r>
                <a:r>
                  <a:rPr lang="ko" altLang="en-US" dirty="0"/>
                  <a:t>암호학에선 </a:t>
                </a:r>
                <a:r>
                  <a:rPr lang="en-US" altLang="ko" dirty="0"/>
                  <a:t>prime number </a:t>
                </a:r>
                <a:r>
                  <a:rPr lang="ko" altLang="en-US" dirty="0"/>
                  <a:t>사용</a:t>
                </a:r>
                <a:r>
                  <a:rPr lang="en-US" altLang="ko" dirty="0"/>
                  <a:t>) </a:t>
                </a:r>
                <a:br>
                  <a:rPr lang="en-US" altLang="ko" dirty="0"/>
                </a:br>
                <a:r>
                  <a:rPr lang="en-US" altLang="ko" dirty="0"/>
                  <a:t>p </a:t>
                </a:r>
                <a:r>
                  <a:rPr lang="ko" altLang="en-US" dirty="0"/>
                  <a:t>를 가지고 </a:t>
                </a:r>
                <a:r>
                  <a:rPr lang="en-US" altLang="ko" dirty="0"/>
                  <a:t>mod </a:t>
                </a:r>
                <a:r>
                  <a:rPr lang="ko" altLang="en-US" dirty="0"/>
                  <a:t>연산을 함</a:t>
                </a:r>
                <a:endParaRPr lang="en-US" altLang="ko" dirty="0"/>
              </a:p>
              <a:p>
                <a:pPr lvl="2"/>
                <a:r>
                  <a:rPr lang="ko" altLang="en-US" dirty="0"/>
                  <a:t>유한체를 사용하는 이유 </a:t>
                </a:r>
                <a:endParaRPr lang="en-US" altLang="ko" dirty="0"/>
              </a:p>
              <a:p>
                <a:pPr lvl="3"/>
                <a:r>
                  <a:rPr lang="en-US" altLang="ko" dirty="0"/>
                  <a:t>EC </a:t>
                </a:r>
                <a:r>
                  <a:rPr lang="ko" altLang="en-US" dirty="0"/>
                  <a:t>그래프로 나타낸 타원곡선은 무한대 실수 범위</a:t>
                </a:r>
                <a:r>
                  <a:rPr lang="ko-KR" altLang="en-US" dirty="0"/>
                  <a:t>임</a:t>
                </a:r>
                <a:r>
                  <a:rPr lang="en-US" altLang="ko" dirty="0"/>
                  <a:t> </a:t>
                </a:r>
                <a:br>
                  <a:rPr lang="en-US" altLang="ko" dirty="0"/>
                </a:br>
                <a:r>
                  <a:rPr lang="ko-KR" altLang="en-US" dirty="0"/>
                  <a:t>⇒</a:t>
                </a:r>
                <a:r>
                  <a:rPr lang="en-US" altLang="ko" dirty="0"/>
                  <a:t> </a:t>
                </a:r>
                <a:r>
                  <a:rPr lang="ko" altLang="en-US" dirty="0"/>
                  <a:t>암호연산은 정수를 기반으로 계산해야 하기 때문</a:t>
                </a:r>
                <a:r>
                  <a:rPr lang="ko-KR" altLang="en-US" dirty="0"/>
                  <a:t>임</a:t>
                </a:r>
                <a:endParaRPr lang="ko" altLang="en-US" dirty="0"/>
              </a:p>
              <a:p>
                <a:pPr lvl="1"/>
                <a:r>
                  <a:rPr lang="en-US" altLang="ko" dirty="0"/>
                  <a:t>EC</a:t>
                </a:r>
                <a:r>
                  <a:rPr lang="ko-KR" altLang="en-US" dirty="0"/>
                  <a:t>가 암호학에 적합한 이유</a:t>
                </a:r>
                <a:endParaRPr lang="en-US" altLang="ko" dirty="0"/>
              </a:p>
              <a:p>
                <a:pPr lvl="2"/>
                <a:r>
                  <a:rPr lang="ko" altLang="en-US" dirty="0"/>
                  <a:t>실수</a:t>
                </a:r>
                <a:r>
                  <a:rPr lang="en-US" altLang="ko" dirty="0"/>
                  <a:t>(Real Number)</a:t>
                </a:r>
                <a:r>
                  <a:rPr lang="ko" altLang="en-US" dirty="0"/>
                  <a:t>상에서 연산을 하거나</a:t>
                </a:r>
                <a:r>
                  <a:rPr lang="en-US" altLang="ko" dirty="0"/>
                  <a:t> </a:t>
                </a:r>
                <a:r>
                  <a:rPr lang="ko" altLang="en-US" dirty="0"/>
                  <a:t>유한체 상에서 연산을 하는</a:t>
                </a:r>
                <a:r>
                  <a:rPr lang="ko-KR" altLang="en-US" dirty="0"/>
                  <a:t> 것과</a:t>
                </a:r>
                <a:r>
                  <a:rPr lang="en-US" altLang="ko" dirty="0"/>
                  <a:t> </a:t>
                </a:r>
                <a:br>
                  <a:rPr lang="en-US" altLang="ko" dirty="0"/>
                </a:br>
                <a:r>
                  <a:rPr lang="ko" altLang="en-US" dirty="0"/>
                  <a:t>동일한 수학법칙이 적용</a:t>
                </a:r>
                <a:r>
                  <a:rPr lang="ko-KR" altLang="en-US" dirty="0"/>
                  <a:t>됨</a:t>
                </a:r>
                <a:endParaRPr lang="en-US" altLang="ko" dirty="0"/>
              </a:p>
              <a:p>
                <a:pPr lvl="2"/>
                <a:endParaRPr lang="en-US" altLang="ko" dirty="0"/>
              </a:p>
              <a:p>
                <a:pPr lvl="2"/>
                <a:endParaRPr lang="ko" altLang="en-US" dirty="0"/>
              </a:p>
              <a:p>
                <a:pPr lvl="1"/>
                <a:endParaRPr lang="en-US" altLang="ko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14C659-AE11-7347-A283-D9AE4B014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028" t="-1329" b="-9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4B446-EE4F-1F90-D8C1-39DD4A54F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031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641655" cy="3816350"/>
          </a:xfrm>
        </p:spPr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/>
              <a:t>ECC (Elliptic Curve Cryptography)</a:t>
            </a:r>
          </a:p>
          <a:p>
            <a:pPr lvl="1"/>
            <a:r>
              <a:rPr lang="ko-KR" altLang="en-US" dirty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타원곡선 이론에 기반한 공개 키 암호 방식</a:t>
            </a:r>
            <a:endParaRPr lang="en-US" altLang="ko-KR" dirty="0"/>
          </a:p>
          <a:p>
            <a:pPr lvl="2"/>
            <a:r>
              <a:rPr lang="ko" altLang="en-US" dirty="0"/>
              <a:t>이산로그 문제에</a:t>
            </a:r>
            <a:r>
              <a:rPr lang="ko-KR" altLang="en-US" dirty="0"/>
              <a:t>서</a:t>
            </a:r>
            <a:r>
              <a:rPr lang="ko" altLang="en-US" dirty="0"/>
              <a:t> 착안</a:t>
            </a:r>
            <a:endParaRPr lang="en-US" altLang="ko" dirty="0"/>
          </a:p>
          <a:p>
            <a:pPr lvl="2"/>
            <a:r>
              <a:rPr lang="ko" altLang="en-US" dirty="0"/>
              <a:t>타원곡선을</a:t>
            </a:r>
            <a:r>
              <a:rPr lang="ko-KR" altLang="en-US" dirty="0"/>
              <a:t> 이용하여 유한순환군을 생성 가능</a:t>
            </a:r>
            <a:br>
              <a:rPr lang="en-US" altLang="ko" dirty="0"/>
            </a:br>
            <a:endParaRPr lang="en-US" altLang="ko" dirty="0"/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" altLang="en-US" dirty="0"/>
              <a:t>비트코인</a:t>
            </a:r>
            <a:r>
              <a:rPr lang="en-US" altLang="ko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ko" altLang="en-US" dirty="0"/>
              <a:t> 등</a:t>
            </a:r>
            <a:r>
              <a:rPr lang="ko-KR" altLang="en-US" dirty="0"/>
              <a:t> 암호화폐에서 개인키와 디지털 서명에 기초가 됨</a:t>
            </a:r>
            <a:endParaRPr lang="ko" altLang="en-US" dirty="0"/>
          </a:p>
          <a:p>
            <a:pPr lvl="2"/>
            <a:r>
              <a:rPr lang="en-US" altLang="ko" dirty="0"/>
              <a:t>RSA</a:t>
            </a:r>
            <a:r>
              <a:rPr lang="ko" altLang="en-US" dirty="0"/>
              <a:t>와 같은 기존 공개키 암호 방식에 비해</a:t>
            </a:r>
            <a:r>
              <a:rPr lang="en-US" altLang="ko" dirty="0"/>
              <a:t> </a:t>
            </a:r>
            <a:r>
              <a:rPr lang="ko" altLang="en-US" dirty="0"/>
              <a:t>짧은 키 사용하면서 그와 비슷한 </a:t>
            </a:r>
            <a:r>
              <a:rPr lang="ko-KR" altLang="en-US" dirty="0"/>
              <a:t>안전</a:t>
            </a:r>
            <a:r>
              <a:rPr lang="ko" altLang="en-US" dirty="0"/>
              <a:t>성</a:t>
            </a:r>
            <a:r>
              <a:rPr lang="ko-KR" altLang="en-US" dirty="0"/>
              <a:t>을</a:t>
            </a:r>
            <a:r>
              <a:rPr lang="ko" altLang="en-US" dirty="0"/>
              <a:t> 제공</a:t>
            </a:r>
            <a:r>
              <a:rPr lang="ko-KR" altLang="en-US" dirty="0"/>
              <a:t>함</a:t>
            </a:r>
            <a:endParaRPr lang="en-US" altLang="ko" dirty="0"/>
          </a:p>
          <a:p>
            <a:pPr lvl="3"/>
            <a:r>
              <a:rPr lang="en-US" altLang="ko" dirty="0"/>
              <a:t>3072</a:t>
            </a:r>
            <a:r>
              <a:rPr lang="ko" altLang="en-US" dirty="0"/>
              <a:t>비트 </a:t>
            </a:r>
            <a:r>
              <a:rPr lang="en-US" altLang="ko" dirty="0"/>
              <a:t>RSA</a:t>
            </a:r>
            <a:r>
              <a:rPr lang="ko" altLang="en-US" dirty="0"/>
              <a:t>키</a:t>
            </a:r>
            <a:r>
              <a:rPr lang="ko-KR" altLang="en-US" dirty="0"/>
              <a:t>와 </a:t>
            </a:r>
            <a:r>
              <a:rPr lang="en-US" altLang="ko" dirty="0"/>
              <a:t>256</a:t>
            </a:r>
            <a:r>
              <a:rPr lang="ko" altLang="en-US" dirty="0"/>
              <a:t>비트 </a:t>
            </a:r>
            <a:r>
              <a:rPr lang="en-US" altLang="ko" dirty="0"/>
              <a:t>ECC</a:t>
            </a:r>
            <a:r>
              <a:rPr lang="ko" altLang="en-US" dirty="0"/>
              <a:t>키</a:t>
            </a:r>
            <a:r>
              <a:rPr lang="ko-KR" altLang="en-US" dirty="0"/>
              <a:t>와 </a:t>
            </a:r>
            <a:r>
              <a:rPr lang="ko" altLang="en-US" dirty="0"/>
              <a:t>비슷한 암호화 보안</a:t>
            </a:r>
            <a:r>
              <a:rPr lang="ko-KR" altLang="en-US" dirty="0"/>
              <a:t> </a:t>
            </a:r>
            <a:r>
              <a:rPr lang="ko" altLang="en-US" dirty="0"/>
              <a:t>레벨</a:t>
            </a:r>
            <a:r>
              <a:rPr lang="ko-KR" altLang="en-US" dirty="0"/>
              <a:t>을 가짐</a:t>
            </a:r>
            <a:endParaRPr lang="en-US" altLang="ko" dirty="0"/>
          </a:p>
          <a:p>
            <a:pPr lvl="1"/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F05FA-8CE2-DA29-E9CC-72CEB416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32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C6D4D9-56C8-BA4C-9146-8AF382D8E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ECC</a:t>
            </a:r>
            <a:r>
              <a:rPr lang="ko" altLang="en-US" dirty="0"/>
              <a:t>는 모든 점들</a:t>
            </a:r>
            <a:r>
              <a:rPr lang="ko-KR" altLang="en-US" dirty="0"/>
              <a:t>이</a:t>
            </a:r>
            <a:r>
              <a:rPr lang="ko" altLang="en-US" dirty="0"/>
              <a:t> 큰 소수 </a:t>
            </a:r>
            <a:r>
              <a:rPr lang="en-US" altLang="ko" dirty="0"/>
              <a:t>p</a:t>
            </a:r>
            <a:r>
              <a:rPr lang="ko-KR" altLang="en-US" dirty="0"/>
              <a:t>의</a:t>
            </a:r>
            <a:r>
              <a:rPr lang="ko" altLang="en-US" dirty="0"/>
              <a:t> 나머지들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  <a:r>
              <a:rPr lang="ko" altLang="en-US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유한체</a:t>
            </a:r>
            <a:r>
              <a:rPr lang="ko-KR" altLang="en-US" dirty="0"/>
              <a:t> </a:t>
            </a:r>
            <a:r>
              <a:rPr lang="ko" altLang="en-US" dirty="0"/>
              <a:t>𝔽</a:t>
            </a:r>
            <a:r>
              <a:rPr lang="en-US" altLang="ko" dirty="0"/>
              <a:t>p </a:t>
            </a:r>
            <a:r>
              <a:rPr lang="ko" altLang="en-US" dirty="0"/>
              <a:t>내에 </a:t>
            </a:r>
            <a:br>
              <a:rPr lang="en-US" altLang="ko" dirty="0"/>
            </a:br>
            <a:r>
              <a:rPr lang="ko" altLang="en-US" dirty="0"/>
              <a:t>존</a:t>
            </a:r>
            <a:r>
              <a:rPr lang="ko-KR" altLang="en-US" dirty="0"/>
              <a:t>재하는 것을 의미함</a:t>
            </a:r>
            <a:endParaRPr lang="ko" altLang="en-US" dirty="0"/>
          </a:p>
          <a:p>
            <a:pPr lvl="3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" altLang="en-US" dirty="0"/>
              <a:t>𝔽</a:t>
            </a:r>
            <a:r>
              <a:rPr lang="en-US" altLang="ko" dirty="0"/>
              <a:t>p</a:t>
            </a:r>
            <a:r>
              <a:rPr lang="ko" altLang="en-US" dirty="0"/>
              <a:t>에서 점 </a:t>
            </a:r>
            <a:r>
              <a:rPr lang="en-US" altLang="ko" dirty="0"/>
              <a:t>P(x, y)</a:t>
            </a:r>
            <a:r>
              <a:rPr lang="ko" altLang="en-US" dirty="0"/>
              <a:t>가 타원곡선 </a:t>
            </a:r>
            <a:r>
              <a:rPr lang="en-US" altLang="ko" dirty="0"/>
              <a:t>E</a:t>
            </a:r>
            <a:r>
              <a:rPr lang="ko" altLang="en-US" dirty="0"/>
              <a:t>에 있다면 </a:t>
            </a:r>
            <a:r>
              <a:rPr lang="en-US" altLang="ko" dirty="0"/>
              <a:t>x, y</a:t>
            </a:r>
            <a:r>
              <a:rPr lang="ko" altLang="en-US" dirty="0"/>
              <a:t>는 소수 </a:t>
            </a:r>
            <a:r>
              <a:rPr lang="en-US" altLang="ko" dirty="0"/>
              <a:t>p</a:t>
            </a:r>
            <a:r>
              <a:rPr lang="ko" altLang="en-US" dirty="0"/>
              <a:t>의 나머지들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  <a:r>
              <a:rPr lang="ko" altLang="en-US" dirty="0"/>
              <a:t> </a:t>
            </a:r>
            <a:br>
              <a:rPr lang="en-US" altLang="ko" dirty="0"/>
            </a:br>
            <a:r>
              <a:rPr lang="ko" altLang="en-US" dirty="0"/>
              <a:t>타원곡선 식도 </a:t>
            </a:r>
            <a:r>
              <a:rPr lang="en-US" altLang="ko" dirty="0"/>
              <a:t>mod p</a:t>
            </a:r>
            <a:r>
              <a:rPr lang="ko" altLang="en-US" dirty="0"/>
              <a:t>에서</a:t>
            </a:r>
            <a:r>
              <a:rPr lang="ko-KR" altLang="en-US" dirty="0"/>
              <a:t> 대해</a:t>
            </a:r>
            <a:r>
              <a:rPr lang="ko" altLang="en-US" dirty="0"/>
              <a:t> 만족</a:t>
            </a:r>
            <a:r>
              <a:rPr lang="ko-KR" altLang="en-US" dirty="0"/>
              <a:t>해야함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" dirty="0"/>
          </a:p>
          <a:p>
            <a:pPr lvl="2"/>
            <a:r>
              <a:rPr lang="en-US" altLang="ko" dirty="0">
                <a:solidFill>
                  <a:srgbClr val="B9964F"/>
                </a:solidFill>
              </a:rPr>
              <a:t>mod</a:t>
            </a:r>
            <a:r>
              <a:rPr lang="ko" altLang="en-US" dirty="0">
                <a:solidFill>
                  <a:srgbClr val="B9964F"/>
                </a:solidFill>
              </a:rPr>
              <a:t> 연산에서 나눗셈은 불가</a:t>
            </a:r>
            <a:r>
              <a:rPr lang="ko-KR" altLang="en-US" dirty="0">
                <a:solidFill>
                  <a:srgbClr val="B9964F"/>
                </a:solidFill>
              </a:rPr>
              <a:t>하며</a:t>
            </a:r>
            <a:r>
              <a:rPr lang="en-US" altLang="ko-KR" dirty="0">
                <a:solidFill>
                  <a:srgbClr val="B9964F"/>
                </a:solidFill>
              </a:rPr>
              <a:t>,</a:t>
            </a:r>
            <a:r>
              <a:rPr lang="ko-KR" altLang="en-US" dirty="0">
                <a:solidFill>
                  <a:srgbClr val="B9964F"/>
                </a:solidFill>
              </a:rPr>
              <a:t> 대신 </a:t>
            </a:r>
            <a:r>
              <a:rPr lang="ko" altLang="en-US" dirty="0">
                <a:solidFill>
                  <a:srgbClr val="B9964F"/>
                </a:solidFill>
              </a:rPr>
              <a:t>아래</a:t>
            </a:r>
            <a:r>
              <a:rPr lang="ko-KR" altLang="en-US" dirty="0">
                <a:solidFill>
                  <a:srgbClr val="B9964F"/>
                </a:solidFill>
              </a:rPr>
              <a:t> 식과</a:t>
            </a:r>
            <a:r>
              <a:rPr lang="ko" altLang="en-US" dirty="0">
                <a:solidFill>
                  <a:srgbClr val="B9964F"/>
                </a:solidFill>
              </a:rPr>
              <a:t> 같이 해당 값의 역원으로 </a:t>
            </a:r>
            <a:br>
              <a:rPr lang="en-US" altLang="ko" dirty="0">
                <a:solidFill>
                  <a:srgbClr val="B9964F"/>
                </a:solidFill>
              </a:rPr>
            </a:br>
            <a:r>
              <a:rPr lang="ko" altLang="en-US" dirty="0">
                <a:solidFill>
                  <a:srgbClr val="B9964F"/>
                </a:solidFill>
              </a:rPr>
              <a:t>표현할 수 있</a:t>
            </a:r>
            <a:r>
              <a:rPr lang="ko-KR" altLang="en-US" dirty="0">
                <a:solidFill>
                  <a:srgbClr val="B9964F"/>
                </a:solidFill>
              </a:rPr>
              <a:t>음</a:t>
            </a:r>
            <a:endParaRPr lang="en-US" altLang="ko" dirty="0">
              <a:solidFill>
                <a:srgbClr val="B9964F"/>
              </a:solidFill>
            </a:endParaRPr>
          </a:p>
          <a:p>
            <a:pPr marL="665163" lvl="2" indent="0">
              <a:buNone/>
            </a:pPr>
            <a:endParaRPr lang="en-US" altLang="k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BABCB1-E132-AE47-9CA5-3BDE4CA2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9578F-35D5-B744-A53E-95150C6F08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3ED1D3A-8DE6-4C7C-AAB5-5EB5C118D089}"/>
                  </a:ext>
                </a:extLst>
              </p:cNvPr>
              <p:cNvSpPr/>
              <p:nvPr/>
            </p:nvSpPr>
            <p:spPr>
              <a:xfrm>
                <a:off x="1664456" y="2200045"/>
                <a:ext cx="5814392" cy="371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ko-KR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ko" altLang="en-US" dirty="0"/>
                        <m:t>𝔽</m:t>
                      </m:r>
                      <m:r>
                        <m:rPr>
                          <m:nor/>
                        </m:rPr>
                        <a:rPr lang="en-US" altLang="ko" dirty="0"/>
                        <m:t>p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altLang="ko-KR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3ED1D3A-8DE6-4C7C-AAB5-5EB5C118D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56" y="2200045"/>
                <a:ext cx="5814392" cy="371705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8AE1EFE-7750-47EA-9829-792D01AF4F44}"/>
                  </a:ext>
                </a:extLst>
              </p:cNvPr>
              <p:cNvSpPr/>
              <p:nvPr/>
            </p:nvSpPr>
            <p:spPr>
              <a:xfrm>
                <a:off x="3728575" y="3856226"/>
                <a:ext cx="2126543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altLang="k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altLang="ko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8AE1EFE-7750-47EA-9829-792D01AF4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575" y="3856226"/>
                <a:ext cx="2126543" cy="388311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94F3-515C-AA1C-6299-504317E1C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397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BC9AD-249D-1B46-B72F-2F3A025DA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lvl="1"/>
            <a:r>
              <a:rPr lang="ko" altLang="en-US" dirty="0"/>
              <a:t>𝔽</a:t>
            </a:r>
            <a:r>
              <a:rPr lang="en-US" altLang="ko" dirty="0"/>
              <a:t>p</a:t>
            </a:r>
            <a:r>
              <a:rPr lang="ko" altLang="en-US" dirty="0"/>
              <a:t>에서 덧셈 연산과 스칼라 곱 계산을 통해 얻은 타원곡선 위의 </a:t>
            </a:r>
            <a:br>
              <a:rPr lang="en-US" altLang="ko" dirty="0"/>
            </a:br>
            <a:r>
              <a:rPr lang="ko" altLang="en-US" dirty="0"/>
              <a:t>점들은 이산로그 문제</a:t>
            </a:r>
            <a:r>
              <a:rPr lang="ko-KR" altLang="en-US" dirty="0"/>
              <a:t>가 됨</a:t>
            </a:r>
            <a:endParaRPr lang="en-US" altLang="ko" dirty="0"/>
          </a:p>
          <a:p>
            <a:pPr marL="665163" lvl="2" indent="0">
              <a:buNone/>
            </a:pPr>
            <a:br>
              <a:rPr lang="en-US" altLang="ko" dirty="0"/>
            </a:br>
            <a:endParaRPr lang="en-US" altLang="ko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" dirty="0"/>
              <a:t>n</a:t>
            </a:r>
            <a:r>
              <a:rPr lang="ko" altLang="en-US" dirty="0"/>
              <a:t>값은 </a:t>
            </a:r>
            <a:r>
              <a:rPr lang="en-US" altLang="ko" dirty="0"/>
              <a:t>6</a:t>
            </a:r>
            <a:r>
              <a:rPr lang="ko" altLang="en-US" dirty="0"/>
              <a:t>으로 쉽게 구할 수 있지만</a:t>
            </a:r>
            <a:r>
              <a:rPr lang="en-US" altLang="ko" dirty="0"/>
              <a:t>, m</a:t>
            </a:r>
            <a:r>
              <a:rPr lang="ko-KR" altLang="en-US" dirty="0"/>
              <a:t> 값은 </a:t>
            </a:r>
            <a:r>
              <a:rPr lang="en-US" altLang="ko" dirty="0"/>
              <a:t>2</a:t>
            </a:r>
            <a:r>
              <a:rPr lang="ko" altLang="en-US" dirty="0"/>
              <a:t>의 </a:t>
            </a:r>
            <a:r>
              <a:rPr lang="en-US" altLang="ko" dirty="0"/>
              <a:t>m </a:t>
            </a:r>
            <a:r>
              <a:rPr lang="ko" altLang="en-US" dirty="0"/>
              <a:t>제곱</a:t>
            </a:r>
            <a:r>
              <a:rPr lang="ko-KR" altLang="en-US" dirty="0"/>
              <a:t> 수에서</a:t>
            </a:r>
            <a:r>
              <a:rPr lang="ko" altLang="en-US" dirty="0"/>
              <a:t> </a:t>
            </a:r>
            <a:r>
              <a:rPr lang="en-US" altLang="ko" dirty="0"/>
              <a:t>mod 17 </a:t>
            </a:r>
            <a:br>
              <a:rPr lang="en-US" altLang="ko" dirty="0"/>
            </a:br>
            <a:r>
              <a:rPr lang="ko-KR" altLang="en-US" dirty="0"/>
              <a:t>연산한 결과가 </a:t>
            </a:r>
            <a:r>
              <a:rPr lang="en-US" altLang="ko" dirty="0"/>
              <a:t>9</a:t>
            </a:r>
            <a:r>
              <a:rPr lang="ko" altLang="en-US" dirty="0"/>
              <a:t>인</a:t>
            </a:r>
            <a:r>
              <a:rPr lang="ko-KR" altLang="en-US" dirty="0"/>
              <a:t> 것은 대입해 </a:t>
            </a:r>
            <a:r>
              <a:rPr lang="ko" altLang="en-US" dirty="0"/>
              <a:t>계산해야</a:t>
            </a:r>
            <a:r>
              <a:rPr lang="ko-KR" altLang="en-US" dirty="0"/>
              <a:t> </a:t>
            </a:r>
            <a:r>
              <a:rPr lang="ko" altLang="en-US" dirty="0"/>
              <a:t>함</a:t>
            </a:r>
            <a:br>
              <a:rPr lang="en-US" altLang="ko" dirty="0"/>
            </a:br>
            <a:r>
              <a:rPr lang="ko-KR" altLang="en-US" dirty="0"/>
              <a:t>⇒ </a:t>
            </a:r>
            <a:r>
              <a:rPr lang="ko" altLang="en-US" dirty="0"/>
              <a:t>타원곡선 점들도 이와 같이 주어진</a:t>
            </a:r>
            <a:r>
              <a:rPr lang="ko-KR" altLang="en-US" dirty="0"/>
              <a:t> 수의 </a:t>
            </a:r>
            <a:r>
              <a:rPr lang="ko" altLang="en-US" dirty="0"/>
              <a:t>덧셈 연산 결과는 구하기 쉽지만</a:t>
            </a:r>
            <a:r>
              <a:rPr lang="en-US" altLang="ko" dirty="0"/>
              <a:t>,</a:t>
            </a:r>
            <a:r>
              <a:rPr lang="ko" altLang="en-US" dirty="0"/>
              <a:t> 기준점으로부터 몇 번의 연산을 했는지 구하기 매우 어</a:t>
            </a:r>
            <a:r>
              <a:rPr lang="ko-KR" altLang="en-US" dirty="0" err="1"/>
              <a:t>려움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418DD-68D0-3743-B84F-0A9F5BA1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7DBB2-165F-5840-ACE7-B4301AF78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DA10BB-5D48-42D3-B64B-7C95F0A934E7}"/>
              </a:ext>
            </a:extLst>
          </p:cNvPr>
          <p:cNvGrpSpPr/>
          <p:nvPr/>
        </p:nvGrpSpPr>
        <p:grpSpPr>
          <a:xfrm>
            <a:off x="3790355" y="2126848"/>
            <a:ext cx="2002984" cy="732934"/>
            <a:chOff x="-2196752" y="2023482"/>
            <a:chExt cx="2002984" cy="732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89CC80C-E2CF-4F21-BA57-38672E0C36C7}"/>
                    </a:ext>
                  </a:extLst>
                </p:cNvPr>
                <p:cNvSpPr/>
                <p:nvPr/>
              </p:nvSpPr>
              <p:spPr>
                <a:xfrm>
                  <a:off x="-1757882" y="2023482"/>
                  <a:ext cx="11252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">
                            <a:latin typeface="Cambria Math" panose="02040503050406030204" pitchFamily="18" charset="0"/>
                          </a:rPr>
                          <m:t>= 64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89CC80C-E2CF-4F21-BA57-38672E0C36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57882" y="2023482"/>
                  <a:ext cx="112524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C63007C3-2624-4803-88F2-138710D133D8}"/>
                    </a:ext>
                  </a:extLst>
                </p:cNvPr>
                <p:cNvSpPr/>
                <p:nvPr/>
              </p:nvSpPr>
              <p:spPr>
                <a:xfrm>
                  <a:off x="-2196752" y="2387084"/>
                  <a:ext cx="20029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ko">
                            <a:latin typeface="Cambria Math" panose="02040503050406030204" pitchFamily="18" charset="0"/>
                          </a:rPr>
                          <m:t>≡9 (</m:t>
                        </m:r>
                        <m:r>
                          <a:rPr lang="en-US" altLang="ko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ko">
                            <a:latin typeface="Cambria Math" panose="02040503050406030204" pitchFamily="18" charset="0"/>
                          </a:rPr>
                          <m:t> 17)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C63007C3-2624-4803-88F2-138710D13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96752" y="2387084"/>
                  <a:ext cx="200298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655213-2BC5-C94A-E187-DCFEA8746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453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A9BF6F4-F557-1D42-B0AE-F9E490318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kumimoji="1" lang="en-US" altLang="ko-KR" dirty="0">
                <a:ea typeface="NanumGothic" panose="020D0604000000000000"/>
              </a:rPr>
              <a:t>ECC </a:t>
            </a:r>
            <a:r>
              <a:rPr kumimoji="1" lang="ko-KR" altLang="en-US" dirty="0">
                <a:ea typeface="NanumGothic" panose="020D0604000000000000"/>
              </a:rPr>
              <a:t>사용 예 </a:t>
            </a:r>
            <a:r>
              <a:rPr kumimoji="1" lang="en-US" altLang="ko-KR" dirty="0">
                <a:ea typeface="NanumGothic" panose="020D0604000000000000"/>
              </a:rPr>
              <a:t>- </a:t>
            </a:r>
            <a:r>
              <a:rPr kumimoji="1" lang="ko-KR" altLang="en-US" dirty="0">
                <a:ea typeface="NanumGothic" panose="020D0604000000000000"/>
              </a:rPr>
              <a:t>지갑 생성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B961BC-0A5F-1A43-A90C-A2CB2BE0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(Elliptic Curve Cryptography)</a:t>
            </a:r>
            <a:endParaRPr kumimoji="1" lang="ko-KR" altLang="en-US" dirty="0">
              <a:ea typeface="NanumGothic" panose="020D060400000000000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AF1E7-38A3-4C44-93A7-30563DB59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ea typeface="NanumGothic" panose="020D0604000000000000"/>
              </a:rPr>
              <a:t>4</a:t>
            </a:r>
            <a:endParaRPr kumimoji="1" lang="ko-KR" altLang="en-US" dirty="0">
              <a:ea typeface="NanumGothic" panose="020D060400000000000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5A25E0-081A-450A-8B45-08D08B2C12C0}"/>
              </a:ext>
            </a:extLst>
          </p:cNvPr>
          <p:cNvGrpSpPr/>
          <p:nvPr/>
        </p:nvGrpSpPr>
        <p:grpSpPr>
          <a:xfrm>
            <a:off x="395536" y="1474743"/>
            <a:ext cx="8136904" cy="3619006"/>
            <a:chOff x="395536" y="1474743"/>
            <a:chExt cx="8136904" cy="3619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790E8D-9124-41B2-A867-2ADA50572871}"/>
                </a:ext>
              </a:extLst>
            </p:cNvPr>
            <p:cNvSpPr/>
            <p:nvPr/>
          </p:nvSpPr>
          <p:spPr>
            <a:xfrm>
              <a:off x="1619672" y="1474743"/>
              <a:ext cx="3693647" cy="3619006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>
              <a:solidFill>
                <a:srgbClr val="C6A8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24DBEC7-02A5-E849-98DB-F2B0F85FC9EF}"/>
                </a:ext>
              </a:extLst>
            </p:cNvPr>
            <p:cNvGrpSpPr/>
            <p:nvPr/>
          </p:nvGrpSpPr>
          <p:grpSpPr>
            <a:xfrm>
              <a:off x="1709392" y="3491273"/>
              <a:ext cx="875877" cy="870379"/>
              <a:chOff x="763588" y="4391024"/>
              <a:chExt cx="1190624" cy="1190625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702DAA7-7A68-7041-B7AD-11C5B2026608}"/>
                  </a:ext>
                </a:extLst>
              </p:cNvPr>
              <p:cNvGrpSpPr/>
              <p:nvPr/>
            </p:nvGrpSpPr>
            <p:grpSpPr>
              <a:xfrm>
                <a:off x="763588" y="4391024"/>
                <a:ext cx="1190624" cy="1190625"/>
                <a:chOff x="763588" y="4391025"/>
                <a:chExt cx="814387" cy="814388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15520B6D-13C5-CF4C-A451-809B3CB1E700}"/>
                    </a:ext>
                  </a:extLst>
                </p:cNvPr>
                <p:cNvSpPr/>
                <p:nvPr/>
              </p:nvSpPr>
              <p:spPr>
                <a:xfrm>
                  <a:off x="763588" y="4391025"/>
                  <a:ext cx="814387" cy="814388"/>
                </a:xfrm>
                <a:prstGeom prst="ellipse">
                  <a:avLst/>
                </a:prstGeom>
                <a:solidFill>
                  <a:srgbClr val="70A8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E336730E-E331-8B4E-ABFB-862D912A66F8}"/>
                    </a:ext>
                  </a:extLst>
                </p:cNvPr>
                <p:cNvSpPr/>
                <p:nvPr/>
              </p:nvSpPr>
              <p:spPr>
                <a:xfrm>
                  <a:off x="830263" y="4456113"/>
                  <a:ext cx="682625" cy="682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97C6611-4601-4141-A896-A30A682CB4C8}"/>
                  </a:ext>
                </a:extLst>
              </p:cNvPr>
              <p:cNvSpPr txBox="1"/>
              <p:nvPr/>
            </p:nvSpPr>
            <p:spPr>
              <a:xfrm>
                <a:off x="867568" y="4486182"/>
                <a:ext cx="982663" cy="99798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/>
                  </a:rPr>
                  <a:t>랜덤 </a:t>
                </a:r>
                <a:endParaRPr lang="en-US" altLang="ko-KR" sz="1400" dirty="0">
                  <a:latin typeface="NanumGothic" panose="020D0604000000000000" pitchFamily="34" charset="-127"/>
                  <a:ea typeface="NanumGothic" panose="020D060400000000000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/>
                  </a:rPr>
                  <a:t>시드</a:t>
                </a:r>
              </a:p>
            </p:txBody>
          </p: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0950B4B-F302-3B49-8767-57FCCBEBA58A}"/>
                </a:ext>
              </a:extLst>
            </p:cNvPr>
            <p:cNvCxnSpPr>
              <a:stCxn id="72" idx="6"/>
              <a:endCxn id="78" idx="2"/>
            </p:cNvCxnSpPr>
            <p:nvPr/>
          </p:nvCxnSpPr>
          <p:spPr>
            <a:xfrm flipV="1">
              <a:off x="2585269" y="3922190"/>
              <a:ext cx="529309" cy="4273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9B375B5-0707-7D43-954C-CCD19B7063A5}"/>
                </a:ext>
              </a:extLst>
            </p:cNvPr>
            <p:cNvGrpSpPr/>
            <p:nvPr/>
          </p:nvGrpSpPr>
          <p:grpSpPr>
            <a:xfrm>
              <a:off x="3114577" y="3475395"/>
              <a:ext cx="899234" cy="893588"/>
              <a:chOff x="763588" y="4391024"/>
              <a:chExt cx="1190624" cy="1190625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0CDEB82-C89F-124D-A704-B73925BC4C98}"/>
                  </a:ext>
                </a:extLst>
              </p:cNvPr>
              <p:cNvGrpSpPr/>
              <p:nvPr/>
            </p:nvGrpSpPr>
            <p:grpSpPr>
              <a:xfrm>
                <a:off x="763588" y="4391024"/>
                <a:ext cx="1190624" cy="1190625"/>
                <a:chOff x="763588" y="4391025"/>
                <a:chExt cx="814387" cy="814388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41607B1-5AE0-B347-8035-FC543CCBFA73}"/>
                    </a:ext>
                  </a:extLst>
                </p:cNvPr>
                <p:cNvSpPr/>
                <p:nvPr/>
              </p:nvSpPr>
              <p:spPr>
                <a:xfrm>
                  <a:off x="763588" y="4391025"/>
                  <a:ext cx="814387" cy="814388"/>
                </a:xfrm>
                <a:prstGeom prst="ellipse">
                  <a:avLst/>
                </a:prstGeom>
                <a:solidFill>
                  <a:srgbClr val="70A8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16D29415-E871-C543-AFD2-2162BA6B31D8}"/>
                    </a:ext>
                  </a:extLst>
                </p:cNvPr>
                <p:cNvSpPr/>
                <p:nvPr/>
              </p:nvSpPr>
              <p:spPr>
                <a:xfrm>
                  <a:off x="830263" y="4456113"/>
                  <a:ext cx="682625" cy="682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B6F1FA7-CD04-2145-BEAA-05402AD63D98}"/>
                  </a:ext>
                </a:extLst>
              </p:cNvPr>
              <p:cNvSpPr txBox="1"/>
              <p:nvPr/>
            </p:nvSpPr>
            <p:spPr>
              <a:xfrm>
                <a:off x="856272" y="4486176"/>
                <a:ext cx="997989" cy="998582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  <a:t>32</a:t>
                </a:r>
                <a:br>
                  <a:rPr lang="en-US" altLang="ko-KR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</a:br>
                <a:r>
                  <a:rPr lang="ko-KR" altLang="en-US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  <a:t>바이트 개인키</a:t>
                </a: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340E8FE-873E-B74B-9517-AC4AA75140BB}"/>
                </a:ext>
              </a:extLst>
            </p:cNvPr>
            <p:cNvCxnSpPr>
              <a:stCxn id="82" idx="6"/>
              <a:endCxn id="86" idx="2"/>
            </p:cNvCxnSpPr>
            <p:nvPr/>
          </p:nvCxnSpPr>
          <p:spPr>
            <a:xfrm flipV="1">
              <a:off x="5269109" y="3917999"/>
              <a:ext cx="1171185" cy="6891"/>
            </a:xfrm>
            <a:prstGeom prst="straightConnector1">
              <a:avLst/>
            </a:prstGeom>
            <a:ln>
              <a:solidFill>
                <a:srgbClr val="6AC9D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E20F81B-DDFA-F84E-8771-ED29E602D5F0}"/>
                </a:ext>
              </a:extLst>
            </p:cNvPr>
            <p:cNvGrpSpPr/>
            <p:nvPr/>
          </p:nvGrpSpPr>
          <p:grpSpPr>
            <a:xfrm>
              <a:off x="4389856" y="3480795"/>
              <a:ext cx="879253" cy="888189"/>
              <a:chOff x="4509247" y="3635879"/>
              <a:chExt cx="814388" cy="814388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BC0098C-736B-6B4C-A442-A7F44C6B5816}"/>
                  </a:ext>
                </a:extLst>
              </p:cNvPr>
              <p:cNvSpPr/>
              <p:nvPr/>
            </p:nvSpPr>
            <p:spPr>
              <a:xfrm>
                <a:off x="4509247" y="3635879"/>
                <a:ext cx="814388" cy="814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91680AE-E84C-0144-8E5F-5BB4916C734D}"/>
                  </a:ext>
                </a:extLst>
              </p:cNvPr>
              <p:cNvSpPr/>
              <p:nvPr/>
            </p:nvSpPr>
            <p:spPr>
              <a:xfrm>
                <a:off x="4574335" y="3700967"/>
                <a:ext cx="682625" cy="6826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  <p:sp>
            <p:nvSpPr>
              <p:cNvPr id="84" name="TextBox 345">
                <a:extLst>
                  <a:ext uri="{FF2B5EF4-FFF2-40B4-BE49-F238E27FC236}">
                    <a16:creationId xmlns:a16="http://schemas.microsoft.com/office/drawing/2014/main" id="{8D56A075-1488-134D-B927-40941409BF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4335" y="3696409"/>
                <a:ext cx="682625" cy="687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no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en-US" sz="1400" dirty="0">
                    <a:latin typeface="NanumGothic" panose="020D0604000000000000" pitchFamily="34" charset="-127"/>
                    <a:ea typeface="NanumGothic" panose="020D0604000000000000"/>
                  </a:rPr>
                  <a:t>공개키</a:t>
                </a:r>
              </a:p>
            </p:txBody>
          </p:sp>
        </p:grp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CABF44B5-8158-A84B-BCBA-6D38EDB10BA3}"/>
                </a:ext>
              </a:extLst>
            </p:cNvPr>
            <p:cNvCxnSpPr>
              <a:stCxn id="78" idx="6"/>
              <a:endCxn id="82" idx="2"/>
            </p:cNvCxnSpPr>
            <p:nvPr/>
          </p:nvCxnSpPr>
          <p:spPr>
            <a:xfrm>
              <a:off x="4013811" y="3922190"/>
              <a:ext cx="376044" cy="2699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FB7E8D3-2754-9A47-85B4-B16F8AB2B1A6}"/>
                </a:ext>
              </a:extLst>
            </p:cNvPr>
            <p:cNvSpPr/>
            <p:nvPr/>
          </p:nvSpPr>
          <p:spPr>
            <a:xfrm>
              <a:off x="3706047" y="4610627"/>
              <a:ext cx="1088399" cy="447921"/>
            </a:xfrm>
            <a:prstGeom prst="rect">
              <a:avLst/>
            </a:prstGeom>
            <a:solidFill>
              <a:srgbClr val="2DA5BD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ECC</a:t>
              </a:r>
              <a:b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</a:br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(secp256k1)</a:t>
              </a:r>
              <a:endParaRPr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cxnSp>
          <p:nvCxnSpPr>
            <p:cNvPr id="99" name="꺾인 연결선 69">
              <a:extLst>
                <a:ext uri="{FF2B5EF4-FFF2-40B4-BE49-F238E27FC236}">
                  <a16:creationId xmlns:a16="http://schemas.microsoft.com/office/drawing/2014/main" id="{DAFB5B7D-6FB0-F040-BA13-E421241B4E78}"/>
                </a:ext>
              </a:extLst>
            </p:cNvPr>
            <p:cNvCxnSpPr>
              <a:stCxn id="78" idx="5"/>
              <a:endCxn id="82" idx="3"/>
            </p:cNvCxnSpPr>
            <p:nvPr/>
          </p:nvCxnSpPr>
          <p:spPr>
            <a:xfrm rot="16200000" flipH="1">
              <a:off x="4199975" y="3920267"/>
              <a:ext cx="791" cy="636498"/>
            </a:xfrm>
            <a:prstGeom prst="bentConnector3">
              <a:avLst>
                <a:gd name="adj1" fmla="val 376721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71">
              <a:extLst>
                <a:ext uri="{FF2B5EF4-FFF2-40B4-BE49-F238E27FC236}">
                  <a16:creationId xmlns:a16="http://schemas.microsoft.com/office/drawing/2014/main" id="{D0B1F7AA-10EF-C042-AD5E-77EA4EC6F1F0}"/>
                </a:ext>
              </a:extLst>
            </p:cNvPr>
            <p:cNvCxnSpPr>
              <a:stCxn id="82" idx="5"/>
              <a:endCxn id="86" idx="3"/>
            </p:cNvCxnSpPr>
            <p:nvPr/>
          </p:nvCxnSpPr>
          <p:spPr>
            <a:xfrm rot="5400000" flipH="1" flipV="1">
              <a:off x="5848869" y="3518624"/>
              <a:ext cx="11764" cy="1428812"/>
            </a:xfrm>
            <a:prstGeom prst="bentConnector3">
              <a:avLst>
                <a:gd name="adj1" fmla="val -24821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C0B4C8F-038D-B14D-8823-5620DF2EECC1}"/>
                </a:ext>
              </a:extLst>
            </p:cNvPr>
            <p:cNvSpPr/>
            <p:nvPr/>
          </p:nvSpPr>
          <p:spPr>
            <a:xfrm>
              <a:off x="6440294" y="3480795"/>
              <a:ext cx="879932" cy="8744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CF1FDA3-7043-8445-9E46-E9AC22A88858}"/>
                </a:ext>
              </a:extLst>
            </p:cNvPr>
            <p:cNvSpPr/>
            <p:nvPr/>
          </p:nvSpPr>
          <p:spPr>
            <a:xfrm>
              <a:off x="6512335" y="3552384"/>
              <a:ext cx="737564" cy="732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88" name="TextBox 350">
              <a:extLst>
                <a:ext uri="{FF2B5EF4-FFF2-40B4-BE49-F238E27FC236}">
                  <a16:creationId xmlns:a16="http://schemas.microsoft.com/office/drawing/2014/main" id="{89B20027-11B9-A24F-B0C0-95F9BBC88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5413" y="3560836"/>
              <a:ext cx="737564" cy="729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해시값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E4152-E6DF-D44A-B180-CD40C9CB0AFA}"/>
                </a:ext>
              </a:extLst>
            </p:cNvPr>
            <p:cNvSpPr/>
            <p:nvPr/>
          </p:nvSpPr>
          <p:spPr>
            <a:xfrm>
              <a:off x="7652508" y="3475395"/>
              <a:ext cx="879932" cy="87440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6437C33-2464-9A4C-8696-FCB801AE1D62}"/>
                </a:ext>
              </a:extLst>
            </p:cNvPr>
            <p:cNvSpPr/>
            <p:nvPr/>
          </p:nvSpPr>
          <p:spPr>
            <a:xfrm>
              <a:off x="7722833" y="3546984"/>
              <a:ext cx="737565" cy="7329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91" name="TextBox 355">
              <a:extLst>
                <a:ext uri="{FF2B5EF4-FFF2-40B4-BE49-F238E27FC236}">
                  <a16:creationId xmlns:a16="http://schemas.microsoft.com/office/drawing/2014/main" id="{75E88968-8FF1-0640-ACAA-62B7DC317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9707" y="3562716"/>
              <a:ext cx="807890" cy="733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입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/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출금 주소</a:t>
              </a: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48E551A9-A761-704A-B478-8852AA6ACC6D}"/>
                </a:ext>
              </a:extLst>
            </p:cNvPr>
            <p:cNvCxnSpPr>
              <a:stCxn id="86" idx="6"/>
              <a:endCxn id="92" idx="2"/>
            </p:cNvCxnSpPr>
            <p:nvPr/>
          </p:nvCxnSpPr>
          <p:spPr>
            <a:xfrm flipV="1">
              <a:off x="7320225" y="3912600"/>
              <a:ext cx="332283" cy="5398"/>
            </a:xfrm>
            <a:prstGeom prst="straightConnector1">
              <a:avLst/>
            </a:prstGeom>
            <a:ln>
              <a:solidFill>
                <a:srgbClr val="2F559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2DB8ECB-DAE2-2F40-B0D1-8143E1D3E423}"/>
                </a:ext>
              </a:extLst>
            </p:cNvPr>
            <p:cNvSpPr/>
            <p:nvPr/>
          </p:nvSpPr>
          <p:spPr>
            <a:xfrm>
              <a:off x="5735211" y="4612124"/>
              <a:ext cx="1071273" cy="453672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Keccak256</a:t>
              </a:r>
              <a:endParaRPr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EC8C2F1-5A75-F843-A16A-92D988A2B584}"/>
                </a:ext>
              </a:extLst>
            </p:cNvPr>
            <p:cNvSpPr/>
            <p:nvPr/>
          </p:nvSpPr>
          <p:spPr>
            <a:xfrm>
              <a:off x="6992044" y="4610627"/>
              <a:ext cx="992999" cy="4451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20 </a:t>
              </a:r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바이트</a:t>
              </a:r>
            </a:p>
          </p:txBody>
        </p:sp>
        <p:cxnSp>
          <p:nvCxnSpPr>
            <p:cNvPr id="101" name="꺾인 연결선 76">
              <a:extLst>
                <a:ext uri="{FF2B5EF4-FFF2-40B4-BE49-F238E27FC236}">
                  <a16:creationId xmlns:a16="http://schemas.microsoft.com/office/drawing/2014/main" id="{EC3053CF-6DED-424B-B0EF-B93281333ACD}"/>
                </a:ext>
              </a:extLst>
            </p:cNvPr>
            <p:cNvCxnSpPr>
              <a:stCxn id="86" idx="5"/>
              <a:endCxn id="92" idx="3"/>
            </p:cNvCxnSpPr>
            <p:nvPr/>
          </p:nvCxnSpPr>
          <p:spPr>
            <a:xfrm rot="5400000" flipH="1" flipV="1">
              <a:off x="7483667" y="3929445"/>
              <a:ext cx="5398" cy="590008"/>
            </a:xfrm>
            <a:prstGeom prst="bentConnector3">
              <a:avLst>
                <a:gd name="adj1" fmla="val -54674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AB3A253-8F21-A64D-AA6E-B16A9834CC03}"/>
                </a:ext>
              </a:extLst>
            </p:cNvPr>
            <p:cNvSpPr txBox="1"/>
            <p:nvPr/>
          </p:nvSpPr>
          <p:spPr>
            <a:xfrm>
              <a:off x="395536" y="4728170"/>
              <a:ext cx="279266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* </a:t>
              </a:r>
              <a:r>
                <a:rPr lang="ko-KR" altLang="en-US" sz="1400" b="1" dirty="0" err="1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이더리움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 </a:t>
              </a: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Wallet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 생성 과정 </a:t>
              </a: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* </a:t>
              </a:r>
              <a:endParaRPr lang="ko-KR" altLang="en-US" sz="14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E0AC15E-DE17-5440-8863-2BA4ABD0BD17}"/>
                </a:ext>
              </a:extLst>
            </p:cNvPr>
            <p:cNvGrpSpPr/>
            <p:nvPr/>
          </p:nvGrpSpPr>
          <p:grpSpPr>
            <a:xfrm>
              <a:off x="3107367" y="1553298"/>
              <a:ext cx="899234" cy="893588"/>
              <a:chOff x="763588" y="4391024"/>
              <a:chExt cx="1190624" cy="1190625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04E74B49-E838-844D-BB96-F4A671C40F00}"/>
                  </a:ext>
                </a:extLst>
              </p:cNvPr>
              <p:cNvGrpSpPr/>
              <p:nvPr/>
            </p:nvGrpSpPr>
            <p:grpSpPr>
              <a:xfrm>
                <a:off x="763588" y="4391024"/>
                <a:ext cx="1190624" cy="1190625"/>
                <a:chOff x="763588" y="4391025"/>
                <a:chExt cx="814387" cy="814388"/>
              </a:xfrm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106CB3C1-DC75-7643-90EA-FDAACB2C32F5}"/>
                    </a:ext>
                  </a:extLst>
                </p:cNvPr>
                <p:cNvSpPr/>
                <p:nvPr/>
              </p:nvSpPr>
              <p:spPr>
                <a:xfrm>
                  <a:off x="763588" y="4391025"/>
                  <a:ext cx="814387" cy="814388"/>
                </a:xfrm>
                <a:prstGeom prst="ellipse">
                  <a:avLst/>
                </a:prstGeom>
                <a:solidFill>
                  <a:srgbClr val="70A8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B911688A-EB37-EC4A-B28E-4C4995FF15F9}"/>
                    </a:ext>
                  </a:extLst>
                </p:cNvPr>
                <p:cNvSpPr/>
                <p:nvPr/>
              </p:nvSpPr>
              <p:spPr>
                <a:xfrm>
                  <a:off x="830263" y="4456113"/>
                  <a:ext cx="682625" cy="682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>
                    <a:latin typeface="NanumGothic" panose="020D0604000000000000" pitchFamily="34" charset="-127"/>
                    <a:ea typeface="NanumGothic" panose="020D0604000000000000"/>
                  </a:endParaRP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1C80AC9-D25E-3847-91BF-AD947B2EE984}"/>
                  </a:ext>
                </a:extLst>
              </p:cNvPr>
              <p:cNvSpPr txBox="1"/>
              <p:nvPr/>
            </p:nvSpPr>
            <p:spPr>
              <a:xfrm>
                <a:off x="849807" y="4486176"/>
                <a:ext cx="997989" cy="997994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  <a:t>32 </a:t>
                </a:r>
                <a:br>
                  <a:rPr lang="en-US" altLang="ko-KR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</a:br>
                <a:r>
                  <a:rPr lang="ko-KR" altLang="en-US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  <a:t>바이트 </a:t>
                </a:r>
                <a:br>
                  <a:rPr lang="en-US" altLang="ko-KR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</a:br>
                <a:r>
                  <a:rPr lang="ko-KR" altLang="en-US" sz="1400" b="1" dirty="0">
                    <a:solidFill>
                      <a:srgbClr val="FF0000"/>
                    </a:solidFill>
                    <a:latin typeface="NanumGothic" panose="020D0604000000000000" pitchFamily="34" charset="-127"/>
                    <a:ea typeface="NanumGothic" panose="020D0604000000000000"/>
                  </a:rPr>
                  <a:t>개인키</a:t>
                </a:r>
              </a:p>
            </p:txBody>
          </p:sp>
        </p:grp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3289D10-87B0-5E47-86F4-5B2E530D5656}"/>
                </a:ext>
              </a:extLst>
            </p:cNvPr>
            <p:cNvCxnSpPr>
              <a:stCxn id="110" idx="6"/>
              <a:endCxn id="114" idx="2"/>
            </p:cNvCxnSpPr>
            <p:nvPr/>
          </p:nvCxnSpPr>
          <p:spPr>
            <a:xfrm flipV="1">
              <a:off x="5261899" y="1995902"/>
              <a:ext cx="1171185" cy="6891"/>
            </a:xfrm>
            <a:prstGeom prst="straightConnector1">
              <a:avLst/>
            </a:prstGeom>
            <a:ln>
              <a:solidFill>
                <a:srgbClr val="6AC9D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84BC2ED-BF79-3C4A-8449-D4E2007B88FF}"/>
                </a:ext>
              </a:extLst>
            </p:cNvPr>
            <p:cNvGrpSpPr/>
            <p:nvPr/>
          </p:nvGrpSpPr>
          <p:grpSpPr>
            <a:xfrm>
              <a:off x="4382646" y="1558698"/>
              <a:ext cx="879253" cy="888189"/>
              <a:chOff x="4509247" y="3635879"/>
              <a:chExt cx="814388" cy="814388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926D3E35-49B0-8847-9C81-E8E3AE2B07DB}"/>
                  </a:ext>
                </a:extLst>
              </p:cNvPr>
              <p:cNvSpPr/>
              <p:nvPr/>
            </p:nvSpPr>
            <p:spPr>
              <a:xfrm>
                <a:off x="4509247" y="3635879"/>
                <a:ext cx="814388" cy="81438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1CDFDF05-45E8-B644-92E9-DF79D71D5D0A}"/>
                  </a:ext>
                </a:extLst>
              </p:cNvPr>
              <p:cNvSpPr/>
              <p:nvPr/>
            </p:nvSpPr>
            <p:spPr>
              <a:xfrm>
                <a:off x="4574335" y="3700967"/>
                <a:ext cx="682625" cy="6826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</p:grp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27FE29A2-180A-C94E-9219-E07880089904}"/>
                </a:ext>
              </a:extLst>
            </p:cNvPr>
            <p:cNvSpPr/>
            <p:nvPr/>
          </p:nvSpPr>
          <p:spPr>
            <a:xfrm>
              <a:off x="6433084" y="1558698"/>
              <a:ext cx="879932" cy="8744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4D8A194-F1EE-164E-B716-56F02A9B22F9}"/>
                </a:ext>
              </a:extLst>
            </p:cNvPr>
            <p:cNvSpPr/>
            <p:nvPr/>
          </p:nvSpPr>
          <p:spPr>
            <a:xfrm>
              <a:off x="6505125" y="1630287"/>
              <a:ext cx="737564" cy="732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16" name="TextBox 350">
              <a:extLst>
                <a:ext uri="{FF2B5EF4-FFF2-40B4-BE49-F238E27FC236}">
                  <a16:creationId xmlns:a16="http://schemas.microsoft.com/office/drawing/2014/main" id="{9E393673-A91D-FC45-8E0F-689C1828C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1295" y="1633494"/>
              <a:ext cx="795473" cy="72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해시값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1B7A60A-B528-B449-9D0A-26A86500512D}"/>
                </a:ext>
              </a:extLst>
            </p:cNvPr>
            <p:cNvSpPr/>
            <p:nvPr/>
          </p:nvSpPr>
          <p:spPr>
            <a:xfrm>
              <a:off x="7645298" y="1553298"/>
              <a:ext cx="879932" cy="87440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FC2D5189-0956-FB42-BEE5-D2F4CA755553}"/>
                </a:ext>
              </a:extLst>
            </p:cNvPr>
            <p:cNvSpPr/>
            <p:nvPr/>
          </p:nvSpPr>
          <p:spPr>
            <a:xfrm>
              <a:off x="7715623" y="1624887"/>
              <a:ext cx="737565" cy="7329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19" name="TextBox 355">
              <a:extLst>
                <a:ext uri="{FF2B5EF4-FFF2-40B4-BE49-F238E27FC236}">
                  <a16:creationId xmlns:a16="http://schemas.microsoft.com/office/drawing/2014/main" id="{B36A3846-030E-C44B-A0C4-1972784C6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1500" y="1624711"/>
              <a:ext cx="771476" cy="733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입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/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출금 주소</a:t>
              </a: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6D2DD3C9-8190-C14A-86CD-EAB4904A762B}"/>
                </a:ext>
              </a:extLst>
            </p:cNvPr>
            <p:cNvCxnSpPr>
              <a:stCxn id="106" idx="6"/>
              <a:endCxn id="110" idx="2"/>
            </p:cNvCxnSpPr>
            <p:nvPr/>
          </p:nvCxnSpPr>
          <p:spPr>
            <a:xfrm>
              <a:off x="4006601" y="2000093"/>
              <a:ext cx="376044" cy="2699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CD738AA0-984B-3240-B799-3FAD7C98B126}"/>
                </a:ext>
              </a:extLst>
            </p:cNvPr>
            <p:cNvCxnSpPr>
              <a:stCxn id="114" idx="6"/>
              <a:endCxn id="120" idx="2"/>
            </p:cNvCxnSpPr>
            <p:nvPr/>
          </p:nvCxnSpPr>
          <p:spPr>
            <a:xfrm flipV="1">
              <a:off x="7313015" y="1990503"/>
              <a:ext cx="332283" cy="5398"/>
            </a:xfrm>
            <a:prstGeom prst="straightConnector1">
              <a:avLst/>
            </a:prstGeom>
            <a:ln>
              <a:solidFill>
                <a:srgbClr val="2F559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5E612E4-1CBE-A143-B400-D0AF64D41856}"/>
                </a:ext>
              </a:extLst>
            </p:cNvPr>
            <p:cNvSpPr/>
            <p:nvPr/>
          </p:nvSpPr>
          <p:spPr>
            <a:xfrm>
              <a:off x="5626427" y="2690028"/>
              <a:ext cx="1228650" cy="54459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1.</a:t>
              </a:r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SHA-256</a:t>
              </a:r>
            </a:p>
            <a:p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2.</a:t>
              </a:r>
              <a:r>
                <a:rPr lang="ko-KR" altLang="en-US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RIPEM 160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CB67C5A-0586-094F-90DC-1F4518C115F8}"/>
                </a:ext>
              </a:extLst>
            </p:cNvPr>
            <p:cNvSpPr/>
            <p:nvPr/>
          </p:nvSpPr>
          <p:spPr>
            <a:xfrm>
              <a:off x="3698837" y="2688531"/>
              <a:ext cx="1088399" cy="447921"/>
            </a:xfrm>
            <a:prstGeom prst="rect">
              <a:avLst/>
            </a:prstGeom>
            <a:solidFill>
              <a:srgbClr val="2DA5BD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ECC</a:t>
              </a:r>
              <a:b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</a:br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(secp256k1)</a:t>
              </a:r>
              <a:endParaRPr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A24FCA6-F203-1843-B086-D1E4A06F4C97}"/>
                </a:ext>
              </a:extLst>
            </p:cNvPr>
            <p:cNvSpPr/>
            <p:nvPr/>
          </p:nvSpPr>
          <p:spPr>
            <a:xfrm>
              <a:off x="6924922" y="2690044"/>
              <a:ext cx="1228649" cy="54314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Base58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/>
                </a:rPr>
                <a:t>Check encode</a:t>
              </a:r>
              <a:endParaRPr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cxnSp>
          <p:nvCxnSpPr>
            <p:cNvPr id="127" name="꺾인 연결선 69">
              <a:extLst>
                <a:ext uri="{FF2B5EF4-FFF2-40B4-BE49-F238E27FC236}">
                  <a16:creationId xmlns:a16="http://schemas.microsoft.com/office/drawing/2014/main" id="{FCD92F21-FEF1-7045-A193-9B8D27EBB592}"/>
                </a:ext>
              </a:extLst>
            </p:cNvPr>
            <p:cNvCxnSpPr>
              <a:stCxn id="106" idx="5"/>
              <a:endCxn id="110" idx="3"/>
            </p:cNvCxnSpPr>
            <p:nvPr/>
          </p:nvCxnSpPr>
          <p:spPr>
            <a:xfrm rot="16200000" flipH="1">
              <a:off x="4192765" y="1998170"/>
              <a:ext cx="791" cy="636498"/>
            </a:xfrm>
            <a:prstGeom prst="bentConnector3">
              <a:avLst>
                <a:gd name="adj1" fmla="val 376721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71">
              <a:extLst>
                <a:ext uri="{FF2B5EF4-FFF2-40B4-BE49-F238E27FC236}">
                  <a16:creationId xmlns:a16="http://schemas.microsoft.com/office/drawing/2014/main" id="{A35AA86C-5110-7548-9923-4D317C011676}"/>
                </a:ext>
              </a:extLst>
            </p:cNvPr>
            <p:cNvCxnSpPr>
              <a:cxnSpLocks/>
              <a:stCxn id="110" idx="5"/>
              <a:endCxn id="114" idx="3"/>
            </p:cNvCxnSpPr>
            <p:nvPr/>
          </p:nvCxnSpPr>
          <p:spPr>
            <a:xfrm rot="5400000" flipH="1" flipV="1">
              <a:off x="5841659" y="1596527"/>
              <a:ext cx="11764" cy="1428812"/>
            </a:xfrm>
            <a:prstGeom prst="bentConnector3">
              <a:avLst>
                <a:gd name="adj1" fmla="val -240115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 76">
              <a:extLst>
                <a:ext uri="{FF2B5EF4-FFF2-40B4-BE49-F238E27FC236}">
                  <a16:creationId xmlns:a16="http://schemas.microsoft.com/office/drawing/2014/main" id="{271E479F-1D06-B54D-A4BE-FC913E266C27}"/>
                </a:ext>
              </a:extLst>
            </p:cNvPr>
            <p:cNvCxnSpPr>
              <a:stCxn id="114" idx="5"/>
              <a:endCxn id="120" idx="3"/>
            </p:cNvCxnSpPr>
            <p:nvPr/>
          </p:nvCxnSpPr>
          <p:spPr>
            <a:xfrm rot="5400000" flipH="1" flipV="1">
              <a:off x="7476457" y="2007348"/>
              <a:ext cx="5398" cy="590008"/>
            </a:xfrm>
            <a:prstGeom prst="bentConnector3">
              <a:avLst>
                <a:gd name="adj1" fmla="val -54674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14B296B-CF5F-644C-A330-CD852E1C1E1A}"/>
                </a:ext>
              </a:extLst>
            </p:cNvPr>
            <p:cNvSpPr txBox="1"/>
            <p:nvPr/>
          </p:nvSpPr>
          <p:spPr>
            <a:xfrm>
              <a:off x="395536" y="2789127"/>
              <a:ext cx="288140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* </a:t>
              </a:r>
              <a:r>
                <a:rPr lang="ko-KR" altLang="en-US" sz="1400" b="1" dirty="0" err="1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비트코인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 </a:t>
              </a: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Wallet</a:t>
              </a:r>
              <a:r>
                <a:rPr lang="ko-KR" altLang="en-US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 생성 과정 </a:t>
              </a:r>
              <a:r>
                <a:rPr lang="en-US" altLang="ko-KR" sz="1400" b="1" dirty="0">
                  <a:solidFill>
                    <a:schemeClr val="accent5">
                      <a:lumMod val="75000"/>
                    </a:schemeClr>
                  </a:solidFill>
                  <a:latin typeface="NanumGothic" panose="020D0604000000000000" pitchFamily="34" charset="-127"/>
                  <a:ea typeface="NanumGothic" panose="020D0604000000000000"/>
                </a:rPr>
                <a:t>* </a:t>
              </a:r>
              <a:endParaRPr lang="ko-KR" altLang="en-US" sz="140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6453FC6-96AE-5846-B737-C5290B9F0864}"/>
                </a:ext>
              </a:extLst>
            </p:cNvPr>
            <p:cNvCxnSpPr/>
            <p:nvPr/>
          </p:nvCxnSpPr>
          <p:spPr>
            <a:xfrm>
              <a:off x="1500964" y="3335794"/>
              <a:ext cx="6461212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345">
              <a:extLst>
                <a:ext uri="{FF2B5EF4-FFF2-40B4-BE49-F238E27FC236}">
                  <a16:creationId xmlns:a16="http://schemas.microsoft.com/office/drawing/2014/main" id="{E2CD70C5-3813-416A-BD7E-5B3AEF501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918" y="1624713"/>
              <a:ext cx="736995" cy="74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latin typeface="NanumGothic" panose="020D0604000000000000" pitchFamily="34" charset="-127"/>
                  <a:ea typeface="NanumGothic" panose="020D0604000000000000"/>
                </a:rPr>
                <a:t>공개키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AC308-B163-06E1-5767-7D119E5A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56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CF149F-1EF0-2F4D-8E5D-5EE297A60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키 생성</a:t>
            </a:r>
            <a:r>
              <a:rPr lang="en-US" altLang="ko-KR" dirty="0"/>
              <a:t> 1 - </a:t>
            </a:r>
            <a:r>
              <a:rPr lang="en-US" dirty="0"/>
              <a:t>Domain Parameter </a:t>
            </a:r>
            <a:r>
              <a:rPr lang="ko-KR" altLang="en-US" dirty="0"/>
              <a:t>설정</a:t>
            </a:r>
            <a:r>
              <a:rPr lang="en-US" altLang="ko-KR" dirty="0"/>
              <a:t> - </a:t>
            </a:r>
            <a:r>
              <a:rPr lang="en-US" dirty="0"/>
              <a:t>p, a, b, G, n, h</a:t>
            </a:r>
            <a:endParaRPr lang="en-US" altLang="ko-KR" dirty="0"/>
          </a:p>
          <a:p>
            <a:pPr lvl="2"/>
            <a:r>
              <a:rPr lang="en-US" altLang="ko" dirty="0"/>
              <a:t>p: Modulo Prime Number, </a:t>
            </a:r>
            <a:r>
              <a:rPr lang="ko" altLang="en-US" dirty="0"/>
              <a:t>유한체 범위를 결정하는 소수</a:t>
            </a:r>
          </a:p>
          <a:p>
            <a:pPr lvl="2"/>
            <a:r>
              <a:rPr lang="en-US" altLang="ko" dirty="0"/>
              <a:t>a : </a:t>
            </a:r>
            <a:r>
              <a:rPr lang="ko" altLang="en-US" dirty="0"/>
              <a:t>타원곡선 방정식에서 사용되는 계수</a:t>
            </a:r>
          </a:p>
          <a:p>
            <a:pPr lvl="2"/>
            <a:r>
              <a:rPr lang="en-US" altLang="ko" dirty="0"/>
              <a:t>b : </a:t>
            </a:r>
            <a:r>
              <a:rPr lang="ko" altLang="en-US" dirty="0"/>
              <a:t>타원곡선 방정식에서 사용되는 계수</a:t>
            </a:r>
            <a:endParaRPr lang="en-US" altLang="ko" dirty="0"/>
          </a:p>
          <a:p>
            <a:pPr lvl="2"/>
            <a:r>
              <a:rPr lang="en-US" altLang="ko" dirty="0"/>
              <a:t>G : Base point </a:t>
            </a:r>
            <a:r>
              <a:rPr lang="ko" altLang="en-US" dirty="0"/>
              <a:t>또는 </a:t>
            </a:r>
            <a:r>
              <a:rPr lang="en-US" altLang="ko" dirty="0"/>
              <a:t>Generator Point , G</a:t>
            </a:r>
            <a:r>
              <a:rPr lang="ko" altLang="en-US" dirty="0"/>
              <a:t>는 </a:t>
            </a:r>
            <a:r>
              <a:rPr lang="en-US" altLang="ko" dirty="0"/>
              <a:t>E(</a:t>
            </a:r>
            <a:r>
              <a:rPr lang="ko" altLang="en-US" dirty="0"/>
              <a:t>𝔽</a:t>
            </a:r>
            <a:r>
              <a:rPr lang="en-US" altLang="ko" dirty="0"/>
              <a:t>p)</a:t>
            </a:r>
            <a:r>
              <a:rPr lang="ko" altLang="en-US" dirty="0"/>
              <a:t>에 속해 있는 </a:t>
            </a:r>
            <a:r>
              <a:rPr lang="ko-KR" altLang="en-US" dirty="0"/>
              <a:t>포인트</a:t>
            </a:r>
            <a:endParaRPr lang="en-US" altLang="ko" dirty="0"/>
          </a:p>
          <a:p>
            <a:pPr lvl="2"/>
            <a:r>
              <a:rPr lang="en-US" altLang="ko" dirty="0"/>
              <a:t>n : </a:t>
            </a:r>
            <a:r>
              <a:rPr lang="ko-KR" altLang="en-US" dirty="0"/>
              <a:t>점 </a:t>
            </a:r>
            <a:r>
              <a:rPr lang="en-US" altLang="ko" dirty="0"/>
              <a:t>G</a:t>
            </a:r>
            <a:r>
              <a:rPr lang="ko-KR" altLang="en-US" dirty="0"/>
              <a:t>의 차수 </a:t>
            </a:r>
            <a:r>
              <a:rPr lang="en-US" altLang="ko" dirty="0"/>
              <a:t>(G</a:t>
            </a:r>
            <a:r>
              <a:rPr lang="ko" altLang="en-US" dirty="0"/>
              <a:t>를 </a:t>
            </a:r>
            <a:r>
              <a:rPr lang="en-US" altLang="ko" dirty="0"/>
              <a:t>n</a:t>
            </a:r>
            <a:r>
              <a:rPr lang="ko" altLang="en-US" dirty="0"/>
              <a:t>번 더하면</a:t>
            </a:r>
            <a:r>
              <a:rPr lang="en-US" altLang="ko" dirty="0"/>
              <a:t>, </a:t>
            </a:r>
            <a:r>
              <a:rPr lang="ko" altLang="en-US" dirty="0"/>
              <a:t>무한 원점이 되는 값 </a:t>
            </a:r>
            <a:r>
              <a:rPr lang="en-US" altLang="ko" dirty="0"/>
              <a:t>: </a:t>
            </a:r>
            <a:r>
              <a:rPr lang="en-US" altLang="ko" dirty="0" err="1"/>
              <a:t>nG</a:t>
            </a:r>
            <a:r>
              <a:rPr lang="en-US" altLang="ko" dirty="0"/>
              <a:t> = ∞)</a:t>
            </a:r>
          </a:p>
          <a:p>
            <a:pPr lvl="2"/>
            <a:r>
              <a:rPr lang="en-US" altLang="ko" dirty="0"/>
              <a:t>h : </a:t>
            </a:r>
            <a:r>
              <a:rPr lang="ko-KR" altLang="en-US" dirty="0"/>
              <a:t>보조인자</a:t>
            </a:r>
            <a:endParaRPr lang="en-US" altLang="ko" dirty="0"/>
          </a:p>
          <a:p>
            <a:pPr marL="1370013" lvl="3" indent="-342900">
              <a:buFont typeface="+mj-lt"/>
              <a:buAutoNum type="arabicPeriod"/>
            </a:pPr>
            <a:r>
              <a:rPr lang="ko" altLang="en-US" sz="1400" dirty="0"/>
              <a:t>전체 집합 원소의 수 </a:t>
            </a:r>
            <a:r>
              <a:rPr lang="en-US" altLang="ko" sz="1400" dirty="0"/>
              <a:t>N</a:t>
            </a:r>
            <a:r>
              <a:rPr lang="ko" altLang="en-US" sz="1400" dirty="0"/>
              <a:t>에서 부분집합의 수인 </a:t>
            </a:r>
            <a:r>
              <a:rPr lang="en-US" altLang="ko" sz="1400" dirty="0"/>
              <a:t>n</a:t>
            </a:r>
            <a:r>
              <a:rPr lang="ko" altLang="en-US" sz="1400" dirty="0"/>
              <a:t> 결</a:t>
            </a:r>
            <a:r>
              <a:rPr lang="ko-KR" altLang="en-US" sz="1400" dirty="0"/>
              <a:t>정</a:t>
            </a:r>
            <a:r>
              <a:rPr lang="en-US" altLang="ko" sz="1400" dirty="0"/>
              <a:t> (n</a:t>
            </a:r>
            <a:r>
              <a:rPr lang="ko" altLang="en-US" sz="1400" dirty="0"/>
              <a:t>은 소수이면서 </a:t>
            </a:r>
            <a:r>
              <a:rPr lang="en-US" altLang="ko" sz="1400" dirty="0"/>
              <a:t>N</a:t>
            </a:r>
            <a:r>
              <a:rPr lang="ko" altLang="en-US" sz="1400" dirty="0"/>
              <a:t>의 약수</a:t>
            </a:r>
            <a:r>
              <a:rPr lang="en-US" altLang="ko" sz="1400" dirty="0"/>
              <a:t>)</a:t>
            </a:r>
          </a:p>
          <a:p>
            <a:pPr marL="1370013" lvl="3" indent="-342900">
              <a:buFont typeface="+mj-lt"/>
              <a:buAutoNum type="arabicPeriod"/>
            </a:pPr>
            <a:r>
              <a:rPr lang="ko" altLang="en-US" sz="1400" dirty="0"/>
              <a:t>보조 인자</a:t>
            </a:r>
            <a:r>
              <a:rPr lang="en-US" altLang="ko" sz="1400" dirty="0"/>
              <a:t>(cofactor)</a:t>
            </a:r>
            <a:r>
              <a:rPr lang="ko" altLang="en-US" sz="1400" dirty="0"/>
              <a:t>인 </a:t>
            </a:r>
            <a:r>
              <a:rPr lang="en-US" altLang="ko" sz="1400" dirty="0"/>
              <a:t>h = N/n </a:t>
            </a:r>
            <a:r>
              <a:rPr lang="ko" altLang="en-US" sz="1400" dirty="0"/>
              <a:t>계산</a:t>
            </a:r>
            <a:endParaRPr lang="en-US" altLang="ko" sz="1400" dirty="0"/>
          </a:p>
          <a:p>
            <a:pPr marL="1370013" lvl="3" indent="-342900">
              <a:buFont typeface="+mj-lt"/>
              <a:buAutoNum type="arabicPeriod"/>
            </a:pPr>
            <a:r>
              <a:rPr lang="ko" altLang="en-US" sz="1400" dirty="0"/>
              <a:t>타원곡선 위 임의의 점 </a:t>
            </a:r>
            <a:r>
              <a:rPr lang="en-US" altLang="ko" sz="1400" dirty="0"/>
              <a:t>P</a:t>
            </a:r>
            <a:r>
              <a:rPr lang="ko" altLang="en-US" sz="1400" dirty="0"/>
              <a:t>를 골라서 기준점 </a:t>
            </a:r>
            <a:r>
              <a:rPr lang="en-US" altLang="ko" sz="1400" dirty="0"/>
              <a:t>G = </a:t>
            </a:r>
            <a:r>
              <a:rPr lang="en-US" altLang="ko" sz="1400" dirty="0" err="1"/>
              <a:t>hP</a:t>
            </a:r>
            <a:r>
              <a:rPr lang="ko-KR" altLang="en-US" sz="1400" dirty="0"/>
              <a:t> </a:t>
            </a:r>
            <a:r>
              <a:rPr lang="ko" altLang="en-US" sz="1400" dirty="0"/>
              <a:t>계산</a:t>
            </a:r>
            <a:endParaRPr lang="en-US" altLang="ko" sz="1400" dirty="0"/>
          </a:p>
          <a:p>
            <a:pPr marL="1370013" lvl="3" indent="-342900">
              <a:buFont typeface="+mj-lt"/>
              <a:buAutoNum type="arabicPeriod"/>
            </a:pPr>
            <a:r>
              <a:rPr lang="en-US" altLang="ko" sz="1400" dirty="0"/>
              <a:t>G</a:t>
            </a:r>
            <a:r>
              <a:rPr lang="ko" altLang="en-US" sz="1400" dirty="0"/>
              <a:t>가 </a:t>
            </a:r>
            <a:r>
              <a:rPr lang="en-US" altLang="ko" sz="1400" dirty="0"/>
              <a:t>0</a:t>
            </a:r>
            <a:r>
              <a:rPr lang="ko" altLang="en-US" sz="1400" dirty="0"/>
              <a:t>이면 다른</a:t>
            </a:r>
            <a:r>
              <a:rPr lang="ko-KR" altLang="en-US" sz="1400" dirty="0"/>
              <a:t> 점 </a:t>
            </a:r>
            <a:r>
              <a:rPr lang="en-US" altLang="ko" sz="1400" dirty="0"/>
              <a:t>P</a:t>
            </a:r>
            <a:r>
              <a:rPr lang="ko" altLang="en-US" sz="1400" dirty="0"/>
              <a:t>를 골라서 반복</a:t>
            </a:r>
            <a:r>
              <a:rPr lang="ko-KR" altLang="en-US" sz="1400" dirty="0"/>
              <a:t> 계산</a:t>
            </a:r>
            <a:endParaRPr lang="en-US" altLang="ko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9DCBB-61D2-AC2F-4310-DCD7B9233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732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CF149F-1EF0-2F4D-8E5D-5EE297A60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여러 표준 단체에서 각 </a:t>
            </a:r>
            <a:r>
              <a:rPr lang="en-US" altLang="ko-KR" dirty="0"/>
              <a:t>Field Size</a:t>
            </a:r>
            <a:r>
              <a:rPr lang="ko-KR" altLang="en-US" dirty="0"/>
              <a:t>에 맞는 타원곡선에 대한 </a:t>
            </a:r>
            <a:r>
              <a:rPr lang="en-US" altLang="ko-KR" dirty="0"/>
              <a:t>Domain Parameter</a:t>
            </a:r>
            <a:r>
              <a:rPr lang="ko-KR" altLang="en-US" dirty="0"/>
              <a:t>를 발표 </a:t>
            </a:r>
            <a:r>
              <a:rPr lang="en-US" altLang="ko-KR" dirty="0"/>
              <a:t>(</a:t>
            </a:r>
            <a:r>
              <a:rPr lang="en-US" dirty="0"/>
              <a:t>secp256k1 </a:t>
            </a:r>
            <a:r>
              <a:rPr lang="en-US" altLang="ko-KR" dirty="0"/>
              <a:t>Domain</a:t>
            </a:r>
            <a:r>
              <a:rPr lang="en-US" dirty="0"/>
              <a:t> Parameter)</a:t>
            </a:r>
            <a:endParaRPr lang="en-US" altLang="ko-KR" dirty="0"/>
          </a:p>
          <a:p>
            <a:pPr lvl="3"/>
            <a:r>
              <a:rPr lang="en-US" altLang="ko-KR" dirty="0"/>
              <a:t>p = FFFFFFFF FFFFFFFF FFFFFFFF FFFFFFFF FFFFFFFF FFFFFFFF FFFFFFFE FFFFFC2F = 2256 - 232 - 29 - 28 - 27 - 26 - 24 - 1</a:t>
            </a:r>
          </a:p>
          <a:p>
            <a:pPr lvl="3"/>
            <a:r>
              <a:rPr lang="en-US" altLang="ko-KR" dirty="0"/>
              <a:t>a = 00000000 00000000 00000000 00000000 00000000 00000000 00000000 00000000</a:t>
            </a:r>
          </a:p>
          <a:p>
            <a:pPr lvl="3"/>
            <a:r>
              <a:rPr lang="en-US" altLang="ko-KR" dirty="0"/>
              <a:t>b = 00000000 00000000 00000000 00000000 00000000 00000000 00000000 00000007</a:t>
            </a:r>
          </a:p>
          <a:p>
            <a:pPr lvl="3"/>
            <a:r>
              <a:rPr lang="en-US" altLang="ko-KR" dirty="0"/>
              <a:t>G = 02 79BE667E F9DCBBAC 55A06295 CE870B07 029BFCDB 2DCE28D9 59F2815B 16F81798 (</a:t>
            </a:r>
            <a:r>
              <a:rPr lang="en-US" dirty="0"/>
              <a:t>compressed form)</a:t>
            </a:r>
            <a:endParaRPr lang="en-US" altLang="ko-KR" dirty="0"/>
          </a:p>
          <a:p>
            <a:pPr lvl="3"/>
            <a:r>
              <a:rPr lang="en-US" altLang="ko-KR" dirty="0"/>
              <a:t>n = FFFFFFFF FFFFFFFF FFFFFFFF FFFFFFFE BAAEDCE6 AF48A03B BFD25E8C D0364141</a:t>
            </a:r>
          </a:p>
          <a:p>
            <a:pPr lvl="3"/>
            <a:r>
              <a:rPr lang="en-US" altLang="ko-KR" dirty="0"/>
              <a:t>h = 01</a:t>
            </a:r>
            <a:br>
              <a:rPr lang="en-US" altLang="ko-KR" dirty="0"/>
            </a:br>
            <a:endParaRPr lang="en-US" altLang="ko-KR" dirty="0"/>
          </a:p>
          <a:p>
            <a:pPr lvl="4"/>
            <a:endParaRPr lang="ko-KR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6BDD7-AD29-9822-0F44-DDBB4763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17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키 생성</a:t>
                </a:r>
                <a:r>
                  <a:rPr lang="en-US" altLang="ko-KR" dirty="0"/>
                  <a:t> 2 - </a:t>
                </a:r>
                <a:r>
                  <a:rPr lang="ko-KR" altLang="en-US" dirty="0"/>
                  <a:t>개인키 생성</a:t>
                </a:r>
                <a:endParaRPr lang="en-US" altLang="ko-KR" dirty="0"/>
              </a:p>
              <a:p>
                <a:pPr lvl="2">
                  <a:lnSpc>
                    <a:spcPct val="120000"/>
                  </a:lnSpc>
                </a:pPr>
                <a:r>
                  <a:rPr lang="ko-KR" altLang="en-US" dirty="0"/>
                  <a:t>개인키 </a:t>
                </a:r>
                <a:r>
                  <a:rPr lang="en-US" altLang="ko-KR" dirty="0"/>
                  <a:t>(Private key) </a:t>
                </a:r>
              </a:p>
              <a:p>
                <a:pPr lvl="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dirty="0"/>
                  <a:t> 에서 </a:t>
                </a:r>
                <a:r>
                  <a:rPr lang="ko-KR" altLang="en-US" dirty="0" err="1"/>
                  <a:t>난수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선택함</a:t>
                </a:r>
                <a:endParaRPr lang="en-US" altLang="ko-KR" dirty="0"/>
              </a:p>
              <a:p>
                <a:pPr lvl="4">
                  <a:lnSpc>
                    <a:spcPct val="120000"/>
                  </a:lnSpc>
                </a:pPr>
                <a:r>
                  <a:rPr lang="ko-KR" altLang="en-US" dirty="0" err="1"/>
                  <a:t>이더리움은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1~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</m:oMath>
                </a14:m>
                <a:r>
                  <a:rPr lang="ko-KR" altLang="en-US" dirty="0"/>
                  <a:t>의 수를 가짐</a:t>
                </a:r>
                <a:br>
                  <a:rPr lang="en-US" altLang="ko-KR" dirty="0"/>
                </a:br>
                <a:r>
                  <a:rPr lang="en-US" altLang="ko-KR" dirty="0"/>
                  <a:t>(</a:t>
                </a:r>
                <a:r>
                  <a:rPr lang="ko-KR" altLang="en-US" dirty="0"/>
                  <a:t>이는 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77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:r>
                  <a:rPr lang="ko-KR" altLang="en-US" dirty="0"/>
                  <a:t> 우주는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ko-KR" altLang="en-US" dirty="0"/>
                  <a:t> 개의 원자를 포함하는 것으로 추정됨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20000"/>
                  </a:lnSpc>
                </a:pPr>
                <a:r>
                  <a:rPr lang="en-US" altLang="ko" dirty="0"/>
                  <a:t>Keccak-256, SHA-256 </a:t>
                </a:r>
                <a:r>
                  <a:rPr lang="ko" altLang="en-US" dirty="0"/>
                  <a:t>해시 알고리즘을</a:t>
                </a:r>
                <a:r>
                  <a:rPr lang="ko-KR" altLang="en-US" dirty="0"/>
                  <a:t> 적용한</a:t>
                </a:r>
                <a:r>
                  <a:rPr lang="en-US" altLang="ko" dirty="0"/>
                  <a:t> </a:t>
                </a:r>
                <a:r>
                  <a:rPr lang="ko" altLang="en-US" dirty="0"/>
                  <a:t>결과가 유효한 범위 내에 </a:t>
                </a:r>
                <a:br>
                  <a:rPr lang="en-US" altLang="ko" dirty="0"/>
                </a:br>
                <a:r>
                  <a:rPr lang="ko" altLang="en-US" dirty="0"/>
                  <a:t>있으면 개인키 </a:t>
                </a:r>
                <a:r>
                  <a:rPr lang="ko-KR" altLang="en-US" dirty="0"/>
                  <a:t>생성 </a:t>
                </a:r>
                <a:r>
                  <a:rPr lang="ko" altLang="en-US" dirty="0"/>
                  <a:t>완료</a:t>
                </a:r>
                <a:r>
                  <a:rPr lang="en-US" altLang="ko" dirty="0"/>
                  <a:t>, </a:t>
                </a:r>
                <a:r>
                  <a:rPr lang="ko" altLang="en-US" dirty="0"/>
                  <a:t>그렇지 않으면 다른 임의의 숫자로 다시 시도함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E3F60-4D10-9D6D-C8F2-64902872C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131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키 생성</a:t>
                </a:r>
                <a:r>
                  <a:rPr lang="en-US" altLang="ko-KR" dirty="0"/>
                  <a:t> </a:t>
                </a:r>
                <a:r>
                  <a:rPr lang="en-US" dirty="0"/>
                  <a:t>3 - </a:t>
                </a:r>
                <a:r>
                  <a:rPr lang="ko-KR" altLang="en-US" dirty="0"/>
                  <a:t>공개키 생성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공개키 </a:t>
                </a:r>
                <a:r>
                  <a:rPr lang="en-US" altLang="ko-KR" dirty="0"/>
                  <a:t>(Public key)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dirty="0" err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+ … 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𝒕𝒊𝒎𝒆𝒔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4"/>
                <a:r>
                  <a:rPr lang="en-US" altLang="ko-KR" dirty="0"/>
                  <a:t>G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점 또는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생성자 점 </a:t>
                </a:r>
                <a:r>
                  <a:rPr lang="en-US" altLang="ko-KR" dirty="0"/>
                  <a:t>(generator point)</a:t>
                </a:r>
                <a:r>
                  <a:rPr lang="ko-KR" altLang="en-US" dirty="0"/>
                  <a:t>를 의미함</a:t>
                </a:r>
                <a:endParaRPr lang="en-US" altLang="ko-KR" dirty="0"/>
              </a:p>
              <a:p>
                <a:pPr lvl="3"/>
                <a:r>
                  <a:rPr lang="ko-KR" altLang="en-US" dirty="0">
                    <a:solidFill>
                      <a:srgbClr val="B9964F"/>
                    </a:solidFill>
                  </a:rPr>
                  <a:t>타원 곡선에 있는 점으로 타원 곡선 방정식을 만족하는 </a:t>
                </a:r>
                <a14:m>
                  <m:oMath xmlns:m="http://schemas.openxmlformats.org/officeDocument/2006/math">
                    <m:r>
                      <a:rPr lang="en-US" altLang="ko-KR" dirty="0">
                        <a:solidFill>
                          <a:srgbClr val="B9964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solidFill>
                      <a:srgbClr val="B9964F"/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dirty="0">
                        <a:solidFill>
                          <a:srgbClr val="B9964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solidFill>
                      <a:srgbClr val="B9964F"/>
                    </a:solidFill>
                  </a:rPr>
                  <a:t> 좌표의 집합</a:t>
                </a:r>
                <a:endParaRPr lang="en-US" altLang="ko-KR" dirty="0">
                  <a:solidFill>
                    <a:srgbClr val="B9964F"/>
                  </a:solidFill>
                </a:endParaRPr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공개키 특징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Private key(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Domain parameters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Public key</a:t>
                </a:r>
                <a:r>
                  <a:rPr lang="ko-KR" altLang="en-US" dirty="0"/>
                  <a:t>를 구하는 것은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간단함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Public key(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Domain parameters</a:t>
                </a:r>
                <a:r>
                  <a:rPr lang="ko-KR" altLang="en-US" dirty="0"/>
                  <a:t>로부터 </a:t>
                </a:r>
                <a:r>
                  <a:rPr lang="en-US" altLang="ko-KR" dirty="0"/>
                  <a:t>Private key</a:t>
                </a:r>
                <a:r>
                  <a:rPr lang="ko-KR" altLang="en-US" dirty="0"/>
                  <a:t>를 구하는 것은 복잡함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타원 곡선 곱셈 연산은 쉽지만 역 연산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나눗셈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은 가능한 모든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 값을 대입해 </a:t>
                </a:r>
                <a:br>
                  <a:rPr lang="en-US" altLang="ko-KR" dirty="0"/>
                </a:br>
                <a:r>
                  <a:rPr lang="ko-KR" altLang="en-US" dirty="0"/>
                  <a:t>시도하는 것만큼 어려움</a:t>
                </a:r>
                <a:endParaRPr lang="en-US" altLang="ko-KR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9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4A987-587F-F421-97B7-E63CBF2A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978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0742AD7C-D8FD-4D45-A3F3-3434EF5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15566"/>
            <a:ext cx="7193695" cy="3520522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AF1E7-38A3-4C44-93A7-30563DB59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201265" cy="527835"/>
          </a:xfrm>
        </p:spPr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C48D04-DC1E-4AF2-BB91-FB28F2233898}"/>
              </a:ext>
            </a:extLst>
          </p:cNvPr>
          <p:cNvSpPr/>
          <p:nvPr/>
        </p:nvSpPr>
        <p:spPr>
          <a:xfrm>
            <a:off x="3275856" y="2211710"/>
            <a:ext cx="129614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98A931-7847-4DD1-AA2A-285FB785BB8A}"/>
              </a:ext>
            </a:extLst>
          </p:cNvPr>
          <p:cNvGrpSpPr/>
          <p:nvPr/>
        </p:nvGrpSpPr>
        <p:grpSpPr>
          <a:xfrm>
            <a:off x="3364260" y="2164185"/>
            <a:ext cx="1063724" cy="272604"/>
            <a:chOff x="3364260" y="2164185"/>
            <a:chExt cx="1063724" cy="27260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0709DD-8F1B-4DED-AD7D-6909398468B0}"/>
                </a:ext>
              </a:extLst>
            </p:cNvPr>
            <p:cNvGrpSpPr/>
            <p:nvPr/>
          </p:nvGrpSpPr>
          <p:grpSpPr>
            <a:xfrm>
              <a:off x="3364260" y="2215431"/>
              <a:ext cx="322056" cy="211744"/>
              <a:chOff x="4720779" y="2124273"/>
              <a:chExt cx="322056" cy="21174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0EA8DE9-E4C6-48C8-A4D3-8D290B408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032" t="38862" r="63965" b="57047"/>
              <a:stretch/>
            </p:blipFill>
            <p:spPr>
              <a:xfrm>
                <a:off x="4720779" y="2139702"/>
                <a:ext cx="216023" cy="14401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0FBAB9C-191B-445A-8DA6-16D27277E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039" y="2124273"/>
                <a:ext cx="110796" cy="211744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FAF97A1-2D63-4270-BC36-4D883B8D8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942" t="37255" r="49048" b="55001"/>
            <a:stretch/>
          </p:blipFill>
          <p:spPr>
            <a:xfrm>
              <a:off x="3707904" y="2164185"/>
              <a:ext cx="720080" cy="272604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8B1AD-661E-40C0-1F2D-2034240C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1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201265" cy="3816350"/>
          </a:xfrm>
        </p:spPr>
        <p:txBody>
          <a:bodyPr/>
          <a:lstStyle/>
          <a:p>
            <a:r>
              <a:rPr lang="en-US" altLang="ko" dirty="0"/>
              <a:t>Sign </a:t>
            </a:r>
            <a:r>
              <a:rPr lang="ko-KR" altLang="en-US" dirty="0"/>
              <a:t>원하는 위치 지정 후 발송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</a:t>
            </a:fld>
            <a:endParaRPr lang="ko-KR" altLang="en-US" dirty="0"/>
          </a:p>
        </p:txBody>
      </p:sp>
      <p:pic>
        <p:nvPicPr>
          <p:cNvPr id="12" name="Picture 1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1D3D6EC7-8E5B-4237-0C83-CD59043E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5009"/>
            <a:ext cx="6772275" cy="3013248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3D9311-A293-26BD-2C9A-B86DA3D8C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53" y="3470849"/>
            <a:ext cx="2815828" cy="13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119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4C659-AE11-7347-A283-D9AE4B014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ko-KR" altLang="en-US" dirty="0"/>
              <a:t>적용 분야</a:t>
            </a:r>
            <a:endParaRPr lang="en-US" altLang="ko-KR" dirty="0"/>
          </a:p>
          <a:p>
            <a:pPr lvl="1"/>
            <a:r>
              <a:rPr lang="ko" altLang="en-US" dirty="0"/>
              <a:t>디지털서명 용도 </a:t>
            </a:r>
            <a:endParaRPr lang="en-US" altLang="ko" dirty="0"/>
          </a:p>
          <a:p>
            <a:pPr lvl="2"/>
            <a:r>
              <a:rPr lang="en-US" altLang="ko" dirty="0"/>
              <a:t>ECDSA (</a:t>
            </a:r>
            <a:r>
              <a:rPr lang="en-US" altLang="ko-KR" dirty="0"/>
              <a:t>Elliptic Curve Digital Signature Algorithm)</a:t>
            </a:r>
            <a:endParaRPr lang="en-US" altLang="ko" dirty="0"/>
          </a:p>
          <a:p>
            <a:pPr lvl="1"/>
            <a:r>
              <a:rPr lang="ko" altLang="en-US" dirty="0"/>
              <a:t>키교환 용도 </a:t>
            </a:r>
            <a:endParaRPr lang="en-US" altLang="ko" dirty="0"/>
          </a:p>
          <a:p>
            <a:pPr lvl="2"/>
            <a:r>
              <a:rPr lang="en-US" altLang="ko" dirty="0"/>
              <a:t>ECDH (</a:t>
            </a:r>
            <a:r>
              <a:rPr lang="en-US" altLang="ko-KR" dirty="0"/>
              <a:t>Elliptic-curve Diffie–Hellman)</a:t>
            </a:r>
            <a:endParaRPr lang="en-US" altLang="ko" dirty="0"/>
          </a:p>
          <a:p>
            <a:pPr lvl="1"/>
            <a:r>
              <a:rPr lang="ko" altLang="en-US" dirty="0"/>
              <a:t>난수 생성 용도</a:t>
            </a:r>
            <a:endParaRPr lang="en-US" altLang="ko" dirty="0"/>
          </a:p>
          <a:p>
            <a:pPr lvl="2"/>
            <a:r>
              <a:rPr lang="en-US" altLang="ko-KR" dirty="0" err="1"/>
              <a:t>Dual_EC_DRBG</a:t>
            </a:r>
            <a:r>
              <a:rPr lang="en-US" altLang="ko-KR" dirty="0"/>
              <a:t> (Dual Elliptic Curve Deterministic Random Bit Generator)</a:t>
            </a:r>
            <a:r>
              <a:rPr lang="en-US" altLang="ko" dirty="0"/>
              <a:t> </a:t>
            </a:r>
          </a:p>
          <a:p>
            <a:pPr lvl="3"/>
            <a:r>
              <a:rPr lang="en-US" altLang="ko" dirty="0"/>
              <a:t>Kleptographic backdoor </a:t>
            </a:r>
            <a:r>
              <a:rPr lang="ko" altLang="en-US" dirty="0"/>
              <a:t>문제로 이슈가 되었고</a:t>
            </a:r>
            <a:r>
              <a:rPr lang="en-US" altLang="ko" dirty="0"/>
              <a:t> </a:t>
            </a:r>
            <a:r>
              <a:rPr lang="ko" altLang="en-US" dirty="0"/>
              <a:t>더 이상 사용되지 않음</a:t>
            </a:r>
            <a:endParaRPr lang="en-US" altLang="ko" dirty="0"/>
          </a:p>
          <a:p>
            <a:pPr lvl="3"/>
            <a:r>
              <a:rPr lang="ko" altLang="en-US" dirty="0"/>
              <a:t>미국 </a:t>
            </a:r>
            <a:r>
              <a:rPr lang="en-US" altLang="ko" dirty="0"/>
              <a:t>NSA</a:t>
            </a:r>
            <a:r>
              <a:rPr lang="ko" altLang="en-US" dirty="0"/>
              <a:t>에서 고의로 백도어를 넣었다는 주장이 제기됨</a:t>
            </a:r>
            <a:endParaRPr lang="en-US" altLang="ko" dirty="0"/>
          </a:p>
          <a:p>
            <a:pPr lvl="1"/>
            <a:r>
              <a:rPr lang="en-US" altLang="ko" dirty="0"/>
              <a:t>Encryption &amp; Decryption </a:t>
            </a:r>
            <a:r>
              <a:rPr lang="ko" altLang="en-US" dirty="0"/>
              <a:t>용도 </a:t>
            </a:r>
            <a:endParaRPr lang="en-US" altLang="ko" dirty="0"/>
          </a:p>
          <a:p>
            <a:pPr lvl="2"/>
            <a:r>
              <a:rPr lang="en-US" altLang="ko" dirty="0"/>
              <a:t>EC-KEM, EC </a:t>
            </a:r>
            <a:r>
              <a:rPr lang="en-US" altLang="ko" dirty="0" err="1"/>
              <a:t>ELGamal</a:t>
            </a:r>
            <a:r>
              <a:rPr lang="en-US" altLang="ko" dirty="0"/>
              <a:t>, Massey-</a:t>
            </a:r>
            <a:r>
              <a:rPr lang="en-US" altLang="ko" dirty="0" err="1"/>
              <a:t>Omura</a:t>
            </a:r>
            <a:r>
              <a:rPr lang="en-US" altLang="ko" dirty="0"/>
              <a:t>, Menezes Vanstone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(Elliptic Curve Cryptography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6644A-9255-03F5-CA8C-54D0E6923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082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ECDSA </a:t>
                </a:r>
              </a:p>
              <a:p>
                <a:pPr lvl="1"/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타원곡선을 이용한 전자서명 알고리즘</a:t>
                </a:r>
                <a:br>
                  <a:rPr lang="en-US" altLang="ko-KR" dirty="0"/>
                </a:br>
                <a:endParaRPr lang="en-US" altLang="ko-KR" dirty="0"/>
              </a:p>
              <a:p>
                <a:pPr lvl="1"/>
                <a:r>
                  <a:rPr lang="ko-KR" altLang="en-US" dirty="0"/>
                  <a:t>특징</a:t>
                </a:r>
                <a:endParaRPr lang="en-US" altLang="ko" dirty="0"/>
              </a:p>
              <a:p>
                <a:pPr lvl="2"/>
                <a:r>
                  <a:rPr lang="ko" altLang="en-US" dirty="0"/>
                  <a:t>메시지 자체가 아니라 메시지의 해시</a:t>
                </a:r>
                <a:r>
                  <a:rPr lang="ko-KR" altLang="en-US" dirty="0"/>
                  <a:t>로</a:t>
                </a:r>
                <a:r>
                  <a:rPr lang="ko" altLang="en-US" dirty="0"/>
                  <a:t> </a:t>
                </a:r>
                <a:r>
                  <a:rPr lang="ko-KR" altLang="en-US" dirty="0"/>
                  <a:t>동작</a:t>
                </a:r>
                <a:endParaRPr lang="ko" altLang="en-US" dirty="0"/>
              </a:p>
              <a:p>
                <a:pPr lvl="3"/>
                <a:r>
                  <a:rPr lang="ko" altLang="en-US" dirty="0"/>
                  <a:t>해시 함수</a:t>
                </a:r>
                <a:r>
                  <a:rPr lang="ko-KR" altLang="en-US" dirty="0"/>
                  <a:t>는</a:t>
                </a:r>
                <a:r>
                  <a:rPr lang="ko" altLang="en-US" dirty="0"/>
                  <a:t> 선택 가능하지만</a:t>
                </a:r>
                <a:r>
                  <a:rPr lang="en-US" altLang="ko" dirty="0"/>
                  <a:t>, </a:t>
                </a:r>
                <a:r>
                  <a:rPr lang="ko" altLang="en-US" dirty="0"/>
                  <a:t>안전한 해시 함수 선택해야함</a:t>
                </a:r>
              </a:p>
              <a:p>
                <a:pPr lvl="3"/>
                <a:r>
                  <a:rPr lang="ko" altLang="en-US" dirty="0"/>
                  <a:t>해시의 비트 길이가 </a:t>
                </a:r>
                <a14:m>
                  <m:oMath xmlns:m="http://schemas.openxmlformats.org/officeDocument/2006/math">
                    <m:r>
                      <a:rPr lang="en-US" altLang="ko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" dirty="0"/>
                  <a:t>(order of the subgroup)</a:t>
                </a:r>
                <a:r>
                  <a:rPr lang="ko" altLang="en-US" dirty="0"/>
                  <a:t>의 비트 길이와 동일하도록 </a:t>
                </a:r>
                <a:br>
                  <a:rPr lang="en-US" altLang="ko" dirty="0"/>
                </a:br>
                <a:r>
                  <a:rPr lang="ko" altLang="en-US" dirty="0"/>
                  <a:t>메시지의 해시를 잘라야함 </a:t>
                </a:r>
                <a:r>
                  <a:rPr lang="en-US" altLang="ko" dirty="0"/>
                  <a:t>(</a:t>
                </a:r>
                <a:r>
                  <a:rPr lang="ko" altLang="en-US" dirty="0"/>
                  <a:t>잘린 해시는 정수이며 </a:t>
                </a:r>
                <a14:m>
                  <m:oMath xmlns:m="http://schemas.openxmlformats.org/officeDocument/2006/math">
                    <m:r>
                      <a:rPr lang="en-US" altLang="ko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" altLang="en-US" dirty="0"/>
                  <a:t>로 표시됨</a:t>
                </a:r>
                <a:r>
                  <a:rPr lang="en-US" altLang="ko" dirty="0"/>
                  <a:t>)</a:t>
                </a:r>
              </a:p>
              <a:p>
                <a:pPr lvl="3"/>
                <a:r>
                  <a:rPr lang="en-US" altLang="ko-KR" dirty="0"/>
                  <a:t>e = H(m) </a:t>
                </a:r>
              </a:p>
              <a:p>
                <a:pPr lvl="4"/>
                <a:r>
                  <a:rPr lang="en-US" altLang="ko-KR" dirty="0"/>
                  <a:t>H : </a:t>
                </a:r>
                <a:r>
                  <a:rPr lang="ko-KR" altLang="en-US" dirty="0"/>
                  <a:t>암호학적 해시함수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z = e</a:t>
                </a:r>
                <a:r>
                  <a:rPr lang="ko-KR" altLang="en-US" dirty="0"/>
                  <a:t>의 이진 값에서 왼쪽으로부터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(n</a:t>
                </a:r>
                <a:r>
                  <a:rPr lang="ko-KR" altLang="en-US" dirty="0"/>
                  <a:t>의 비트 길이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번째까지 잘라낸 값</a:t>
                </a:r>
                <a:r>
                  <a:rPr lang="en-US" altLang="ko-KR" dirty="0"/>
                  <a:t> </a:t>
                </a:r>
              </a:p>
              <a:p>
                <a:pPr lvl="3"/>
                <a:endParaRPr lang="en-US" altLang="ko" dirty="0"/>
              </a:p>
              <a:p>
                <a:pPr lvl="3"/>
                <a:endParaRPr lang="ko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28" t="-1329" b="-6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345281" cy="527835"/>
          </a:xfrm>
        </p:spPr>
        <p:txBody>
          <a:bodyPr/>
          <a:lstStyle/>
          <a:p>
            <a:r>
              <a:rPr lang="en-US" sz="2500" dirty="0"/>
              <a:t>ECDSA (Elliptic Curve Digital Signature Algorithm)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97EE-4938-0618-1554-71841C050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6494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arenR" startAt="2"/>
                </a:pPr>
                <a:r>
                  <a:rPr lang="en-US" altLang="ko-KR" dirty="0"/>
                  <a:t>ECDSA </a:t>
                </a:r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시나리오</a:t>
                </a:r>
                <a:endParaRPr lang="en-US" altLang="ko-KR" dirty="0"/>
              </a:p>
              <a:p>
                <a:pPr lvl="2"/>
                <a:r>
                  <a:rPr lang="en-US" dirty="0">
                    <a:solidFill>
                      <a:srgbClr val="B9964F"/>
                    </a:solidFill>
                  </a:rPr>
                  <a:t>Alice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가 개인키</a:t>
                </a:r>
                <a:r>
                  <a:rPr lang="en-US" dirty="0">
                    <a:solidFill>
                      <a:srgbClr val="B9964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B9964F"/>
                    </a:solidFill>
                  </a:rPr>
                  <a:t>)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로 메시지</a:t>
                </a:r>
                <a:r>
                  <a:rPr lang="en-US" dirty="0">
                    <a:solidFill>
                      <a:srgbClr val="B9964F"/>
                    </a:solidFill>
                  </a:rPr>
                  <a:t>(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예</a:t>
                </a:r>
                <a:r>
                  <a:rPr lang="en-US" altLang="ko-KR" dirty="0">
                    <a:solidFill>
                      <a:srgbClr val="B9964F"/>
                    </a:solidFill>
                  </a:rPr>
                  <a:t>,</a:t>
                </a:r>
                <a:r>
                  <a:rPr lang="en-US" dirty="0">
                    <a:solidFill>
                      <a:srgbClr val="B9964F"/>
                    </a:solidFill>
                  </a:rPr>
                  <a:t> 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트랜잭션 정보</a:t>
                </a:r>
                <a:r>
                  <a:rPr lang="en-US" dirty="0">
                    <a:solidFill>
                      <a:srgbClr val="B9964F"/>
                    </a:solidFill>
                  </a:rPr>
                  <a:t>)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에 서명하고</a:t>
                </a:r>
                <a:r>
                  <a:rPr lang="en-US" altLang="ko-KR" dirty="0">
                    <a:solidFill>
                      <a:srgbClr val="B9964F"/>
                    </a:solidFill>
                  </a:rPr>
                  <a:t>, </a:t>
                </a:r>
                <a:br>
                  <a:rPr lang="en-US" altLang="ko-KR" dirty="0">
                    <a:solidFill>
                      <a:srgbClr val="B9964F"/>
                    </a:solidFill>
                  </a:rPr>
                </a:br>
                <a:r>
                  <a:rPr lang="en-US" dirty="0">
                    <a:solidFill>
                      <a:srgbClr val="B9964F"/>
                    </a:solidFill>
                  </a:rPr>
                  <a:t>Bob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은 </a:t>
                </a:r>
                <a:r>
                  <a:rPr lang="en-US" dirty="0">
                    <a:solidFill>
                      <a:srgbClr val="B9964F"/>
                    </a:solidFill>
                  </a:rPr>
                  <a:t>Alice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의 공개키</a:t>
                </a:r>
                <a:r>
                  <a:rPr lang="en-US" dirty="0">
                    <a:solidFill>
                      <a:srgbClr val="B9964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dirty="0" smtClean="0">
                            <a:solidFill>
                              <a:srgbClr val="B9964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B9964F"/>
                    </a:solidFill>
                  </a:rPr>
                  <a:t>)</a:t>
                </a:r>
                <a:r>
                  <a:rPr lang="ko-KR" altLang="en-US" dirty="0">
                    <a:solidFill>
                      <a:srgbClr val="B9964F"/>
                    </a:solidFill>
                  </a:rPr>
                  <a:t>를 사용하여 서명의 유효성 검사를 진행함</a:t>
                </a:r>
                <a:endParaRPr lang="en-US" altLang="ko-KR" dirty="0">
                  <a:solidFill>
                    <a:srgbClr val="B9964F"/>
                  </a:solidFill>
                </a:endParaRPr>
              </a:p>
              <a:p>
                <a:pPr lvl="1"/>
                <a:r>
                  <a:rPr lang="ko-KR" altLang="en-US" dirty="0"/>
                  <a:t>서명</a:t>
                </a:r>
                <a:endParaRPr lang="en-US" b="1" dirty="0"/>
              </a:p>
              <a:p>
                <a:pPr marL="1008063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dirty="0"/>
                  <a:t> </a:t>
                </a:r>
                <a:r>
                  <a:rPr lang="ko-KR" altLang="en-US" dirty="0"/>
                  <a:t>임의의 정수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선택</a:t>
                </a:r>
                <a:br>
                  <a:rPr lang="en-US" altLang="ko-KR" dirty="0"/>
                </a:br>
                <a:br>
                  <a:rPr lang="en-US" altLang="ko-KR" dirty="0"/>
                </a:b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-KR" altLang="en-US" dirty="0"/>
                  <a:t>만약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ko-KR" altLang="en-US" dirty="0"/>
                  <a:t>이 </a:t>
                </a:r>
                <a:r>
                  <a:rPr lang="en-US" altLang="ko-KR" dirty="0"/>
                  <a:t>0 </a:t>
                </a:r>
                <a:r>
                  <a:rPr lang="ko-KR" altLang="en-US" dirty="0"/>
                  <a:t>이라면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선택하고 다시 시도</a:t>
                </a:r>
                <a:br>
                  <a:rPr lang="en-US" altLang="ko-KR" dirty="0"/>
                </a:br>
                <a:br>
                  <a:rPr lang="en-US" altLang="ko-KR" dirty="0"/>
                </a:b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-KR" altLang="en-US" dirty="0"/>
                  <a:t>만약</a:t>
                </a:r>
                <a:r>
                  <a:rPr lang="en-US" altLang="ko-KR" dirty="0"/>
                  <a:t> s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0 </a:t>
                </a:r>
                <a:r>
                  <a:rPr lang="ko-KR" altLang="en-US" dirty="0"/>
                  <a:t>이라면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선택하고 다시 시도</a:t>
                </a: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pair</a:t>
                </a:r>
                <a:r>
                  <a:rPr lang="ko-KR" altLang="en-US" dirty="0"/>
                  <a:t>는 서명 값으로 사용</a:t>
                </a:r>
                <a:br>
                  <a:rPr lang="en-US" altLang="ko-KR" dirty="0"/>
                </a:b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028" t="-1329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5C2BC8-A44F-44C0-AEEF-DF20438013A2}"/>
              </a:ext>
            </a:extLst>
          </p:cNvPr>
          <p:cNvGrpSpPr/>
          <p:nvPr/>
        </p:nvGrpSpPr>
        <p:grpSpPr>
          <a:xfrm>
            <a:off x="3596051" y="3075806"/>
            <a:ext cx="2648524" cy="394210"/>
            <a:chOff x="-4581765" y="4322416"/>
            <a:chExt cx="2648524" cy="394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521136BB-2664-4DBD-913E-5A53A31CC2E8}"/>
                    </a:ext>
                  </a:extLst>
                </p:cNvPr>
                <p:cNvSpPr/>
                <p:nvPr/>
              </p:nvSpPr>
              <p:spPr>
                <a:xfrm>
                  <a:off x="-3708920" y="4322416"/>
                  <a:ext cx="1775679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</m:oMath>
                  </a14:m>
                  <a:r>
                    <a:rPr lang="en-US" altLang="ko-KR" b="1" dirty="0">
                      <a:solidFill>
                        <a:srgbClr val="B9964F"/>
                      </a:solidFill>
                      <a:ea typeface="NanumGothic" panose="020D060400000000000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1" i="1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b="1" dirty="0">
                    <a:solidFill>
                      <a:srgbClr val="B9964F"/>
                    </a:solidFill>
                    <a:ea typeface="NanumGothic" panose="020D0604000000000000"/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521136BB-2664-4DBD-913E-5A53A31CC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08920" y="4322416"/>
                  <a:ext cx="1775679" cy="394210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019DBE-5861-4BE6-8E4B-691FCAB825E4}"/>
                </a:ext>
              </a:extLst>
            </p:cNvPr>
            <p:cNvSpPr/>
            <p:nvPr/>
          </p:nvSpPr>
          <p:spPr>
            <a:xfrm>
              <a:off x="-4581765" y="4322416"/>
              <a:ext cx="894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𝑃</a:t>
              </a:r>
              <a:r>
                <a:rPr lang="en-US" altLang="ko-KR" b="1" dirty="0"/>
                <a:t>=</a:t>
              </a:r>
              <a:r>
                <a:rPr lang="ko-KR" altLang="en-US" b="1" dirty="0"/>
                <a:t>𝑘𝐺 </a:t>
              </a:r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F0E68B-801F-4D75-86B2-930BC4B3BE86}"/>
                  </a:ext>
                </a:extLst>
              </p:cNvPr>
              <p:cNvSpPr/>
              <p:nvPr/>
            </p:nvSpPr>
            <p:spPr>
              <a:xfrm>
                <a:off x="2123728" y="4011910"/>
                <a:ext cx="5905271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dirty="0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dirty="0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p>
                          <m:r>
                            <a:rPr lang="en-US" altLang="ko-KR" b="1" i="0" dirty="0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0" dirty="0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altLang="ko-KR" b="1" i="1" dirty="0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altLang="ko-KR" b="1" i="0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0" dirty="0" err="1">
                              <a:solidFill>
                                <a:srgbClr val="B9964F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sSub>
                            <m:sSubPr>
                              <m:ctrlPr>
                                <a:rPr lang="en-US" altLang="ko-KR" b="1" i="1" dirty="0" err="1">
                                  <a:solidFill>
                                    <a:srgbClr val="B996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0" dirty="0" err="1">
                                  <a:solidFill>
                                    <a:srgbClr val="B9964F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altLang="ko-KR" b="1" i="0" dirty="0" err="1">
                                  <a:solidFill>
                                    <a:srgbClr val="B9964F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sub>
                          </m:sSub>
                        </m:e>
                      </m:d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altLang="ko-KR" b="1" i="0" dirty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ko-KR" b="1" i="0" dirty="0" smtClean="0">
                          <a:solidFill>
                            <a:srgbClr val="B9964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0" dirty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p>
                          <m:r>
                            <a:rPr lang="en-US" altLang="ko-KR" b="1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대한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1" i="0" dirty="0" smtClean="0">
                          <a:latin typeface="Cambria Math" panose="02040503050406030204" pitchFamily="18" charset="0"/>
                        </a:rPr>
                        <m:t>역원</m:t>
                      </m:r>
                    </m:oMath>
                  </m:oMathPara>
                </a14:m>
                <a:endParaRPr lang="ko-KR" altLang="en-US" b="1" dirty="0">
                  <a:ea typeface="NanumGothic" panose="020D060400000000000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F0E68B-801F-4D75-86B2-930BC4B3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11910"/>
                <a:ext cx="5905271" cy="37555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345281" cy="527835"/>
          </a:xfrm>
        </p:spPr>
        <p:txBody>
          <a:bodyPr/>
          <a:lstStyle/>
          <a:p>
            <a:r>
              <a:rPr lang="en-US" sz="2500" dirty="0"/>
              <a:t>ECDSA (Elliptic Curve Digital Signature Algorithm)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605DF-51B6-46AF-221C-AF2FCA24C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30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서명 검증</a:t>
                </a: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en-US" altLang="ko-KR" dirty="0"/>
                  <a:t>r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가 양수인지 확인함 ⇒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아니면 서명은 무효</a:t>
                </a: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en-US" altLang="ko-KR" dirty="0"/>
                  <a:t>e = H(m)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en-US" altLang="ko-KR" dirty="0"/>
                  <a:t>z </a:t>
                </a:r>
                <a:r>
                  <a:rPr lang="ko-KR" altLang="en-US" dirty="0"/>
                  <a:t>계산 </a:t>
                </a:r>
                <a:br>
                  <a:rPr lang="en-US" altLang="ko-KR" dirty="0"/>
                </a:br>
                <a:r>
                  <a:rPr lang="en-US" altLang="ko-KR" dirty="0"/>
                  <a:t>(e</a:t>
                </a:r>
                <a:r>
                  <a:rPr lang="ko-KR" altLang="en-US" dirty="0"/>
                  <a:t>의 이진 값에서 왼쪽으로부터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ko-KR" dirty="0"/>
                  <a:t>(n</a:t>
                </a:r>
                <a:r>
                  <a:rPr lang="ko-KR" altLang="en-US" dirty="0"/>
                  <a:t>의 비트 길이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번째 까지 잘라낸 값</a:t>
                </a:r>
                <a:r>
                  <a:rPr lang="en-US" altLang="ko-KR" dirty="0"/>
                  <a:t>)</a:t>
                </a:r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-KR" altLang="en-US" dirty="0"/>
                  <a:t>서명 검증을 위해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 좌표 계산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복원</a:t>
                </a:r>
                <a:r>
                  <a:rPr lang="en-US" altLang="ko-KR" dirty="0"/>
                  <a:t>)</a:t>
                </a: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br>
                  <a:rPr lang="en-US" altLang="ko-KR" dirty="0"/>
                </a:br>
                <a:endParaRPr lang="en-US" altLang="ko-KR" dirty="0"/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ko-KR" altLang="en-US" b="1" dirty="0"/>
                  <a:t>서명은 아래 경우에만 유효</a:t>
                </a:r>
                <a:endParaRPr lang="en-US" altLang="ko-KR" b="1" dirty="0"/>
              </a:p>
              <a:p>
                <a:pPr lvl="2"/>
                <a:endParaRPr lang="ko-KR" altLang="en-US" dirty="0"/>
              </a:p>
              <a:p>
                <a:pPr marL="1008063" lvl="2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t="-9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1E58FFB-BDF5-4E9F-9DCB-9F93E143E228}"/>
                  </a:ext>
                </a:extLst>
              </p:cNvPr>
              <p:cNvSpPr/>
              <p:nvPr/>
            </p:nvSpPr>
            <p:spPr>
              <a:xfrm>
                <a:off x="2255866" y="2931790"/>
                <a:ext cx="5215978" cy="1206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dirty="0" smtClean="0"/>
                        <m:t>w</m:t>
                      </m:r>
                      <m:r>
                        <m:rPr>
                          <m:nor/>
                        </m:rPr>
                        <a:rPr lang="en-US" altLang="ko-KR" b="1" dirty="0" smtClean="0"/>
                        <m:t> = </m:t>
                      </m:r>
                      <m:sSup>
                        <m:sSup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b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𝒎𝒐𝒅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1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dirty="0" err="1"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US" altLang="ko-KR" b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</m:oMath>
                  </m:oMathPara>
                </a14:m>
                <a:endParaRPr lang="en-US" altLang="ko-KR" b="1" dirty="0">
                  <a:ea typeface="NanumGothic" panose="020D060400000000000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dirty="0" err="1"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US" altLang="ko-KR" b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</m:oMath>
                  </m:oMathPara>
                </a14:m>
                <a:endParaRPr lang="en-US" altLang="ko-KR" b="1" dirty="0">
                  <a:ea typeface="NanumGothic" panose="020D060400000000000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dirty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ko-KR" b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ea typeface="NanumGothic" panose="020D060400000000000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1E58FFB-BDF5-4E9F-9DCB-9F93E143E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866" y="2931790"/>
                <a:ext cx="5215978" cy="1206549"/>
              </a:xfrm>
              <a:prstGeom prst="rect">
                <a:avLst/>
              </a:prstGeom>
              <a:blipFill>
                <a:blip r:embed="rId4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F505FAB-342B-4AA3-8556-E5521501A0DA}"/>
                  </a:ext>
                </a:extLst>
              </p:cNvPr>
              <p:cNvSpPr/>
              <p:nvPr/>
            </p:nvSpPr>
            <p:spPr>
              <a:xfrm>
                <a:off x="3779912" y="4721300"/>
                <a:ext cx="1831720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altLang="ko-KR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ko-KR" b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𝐦𝐨𝐝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1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F505FAB-342B-4AA3-8556-E5521501A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721300"/>
                <a:ext cx="1831720" cy="394210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345281" cy="527835"/>
          </a:xfrm>
        </p:spPr>
        <p:txBody>
          <a:bodyPr/>
          <a:lstStyle/>
          <a:p>
            <a:r>
              <a:rPr lang="en-US" sz="2500" dirty="0"/>
              <a:t>ECDSA (Elliptic Curve Digital Signature Algorithm)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34B3E-A028-49A3-93C1-980613ED7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021" y="2824163"/>
            <a:ext cx="2657475" cy="208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06D27-1712-C7C0-9E16-73FF2F9D1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920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50825" y="915987"/>
                <a:ext cx="8641655" cy="4147155"/>
              </a:xfrm>
            </p:spPr>
            <p:txBody>
              <a:bodyPr/>
              <a:lstStyle/>
              <a:p>
                <a:pPr lvl="1"/>
                <a:r>
                  <a:rPr lang="ko-KR" altLang="en-US" dirty="0"/>
                  <a:t>서명 예시</a:t>
                </a:r>
                <a:endParaRPr lang="en-US" altLang="ko-KR" dirty="0"/>
              </a:p>
              <a:p>
                <a:pPr lvl="2"/>
                <a:r>
                  <a:rPr lang="ko-KR" altLang="en-US" dirty="0">
                    <a:solidFill>
                      <a:schemeClr val="tx1"/>
                    </a:solidFill>
                  </a:rPr>
                  <a:t>타원곡선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p>
                        <m:r>
                          <a:rPr lang="en-US" altLang="ko-KR" b="1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>
                        <a:solidFill>
                          <a:schemeClr val="tx1"/>
                        </a:solidFill>
                      </a:rPr>
                      <m:t>=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-2x+15, </a:t>
                </a:r>
                <a:r>
                  <a:rPr lang="en-US" altLang="ko-KR" dirty="0"/>
                  <a:t>G (Generator Point)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=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(4, 5)</a:t>
                </a:r>
                <a:endParaRPr lang="en-US" altLang="ko-KR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ko-KR" altLang="en-US" dirty="0"/>
                  <a:t>개인키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ko-KR" dirty="0"/>
                  <a:t>) = 3, </a:t>
                </a:r>
                <a:r>
                  <a:rPr lang="ko-KR" altLang="en-US" dirty="0"/>
                  <a:t>공개키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altLang="ko-KR" dirty="0"/>
                  <a:t>) = (13, 22)</a:t>
                </a:r>
              </a:p>
              <a:p>
                <a:pPr lvl="2"/>
                <a:r>
                  <a:rPr lang="en-US" altLang="ko-KR" dirty="0"/>
                  <a:t>p (prime number) = 23, z = 10</a:t>
                </a:r>
              </a:p>
              <a:p>
                <a:pPr marL="1008063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임의의 정수 </a:t>
                </a: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선택⇒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k = 19 (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임의의 수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008063" lvl="2" indent="-342900">
                  <a:buFont typeface="+mj-lt"/>
                  <a:buAutoNum type="arabicPeriod"/>
                </a:pPr>
                <a:r>
                  <a:rPr lang="en-US" altLang="ko-KR" dirty="0"/>
                  <a:t>P = </a:t>
                </a:r>
                <a:r>
                  <a:rPr lang="en-US" altLang="ko-KR" dirty="0" err="1"/>
                  <a:t>kG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err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1" i="0" dirty="0" err="1">
                            <a:latin typeface="Cambria Math" panose="02040503050406030204" pitchFamily="18" charset="0"/>
                          </a:rPr>
                          <m:t>𝐩</m:t>
                        </m:r>
                      </m:sub>
                    </m:sSub>
                  </m:oMath>
                </a14:m>
                <a:r>
                  <a:rPr lang="en-US" altLang="ko-KR" dirty="0">
                    <a:ea typeface="NanumGothic" panose="020D060400000000000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ko-KR" altLang="en-US" dirty="0"/>
                  <a:t>⇒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19(4, 5)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= (9, 17), r = 9 mod 23</a:t>
                </a:r>
                <a:br>
                  <a:rPr lang="en-US" altLang="ko-KR" dirty="0">
                    <a:solidFill>
                      <a:schemeClr val="tx2"/>
                    </a:solidFill>
                  </a:rPr>
                </a:br>
                <a:r>
                  <a:rPr lang="en-US" altLang="ko-KR" dirty="0">
                    <a:solidFill>
                      <a:schemeClr val="tx2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타원 곡선의 덧셈에서의 점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(4, 5)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을 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19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번 더한 점</a:t>
                </a:r>
                <a:r>
                  <a:rPr lang="en-US" altLang="ko-KR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008063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dirty="0" err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ko-KR" b="1" i="0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0" dirty="0" err="1">
                            <a:latin typeface="Cambria Math" panose="02040503050406030204" pitchFamily="18" charset="0"/>
                          </a:rPr>
                          <m:t>𝐫</m:t>
                        </m:r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dirty="0" err="1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b="1" i="0" dirty="0" err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sub>
                        </m:sSub>
                      </m:e>
                    </m:d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altLang="ko-KR" b="1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p</a:t>
                </a:r>
              </a:p>
              <a:p>
                <a:pPr marL="1370013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mod 23 =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17</a:t>
                </a:r>
              </a:p>
              <a:p>
                <a:pPr marL="1370013" lvl="3" indent="-342900">
                  <a:buFont typeface="+mj-lt"/>
                  <a:buAutoNum type="arabicPeriod"/>
                </a:pPr>
                <a:r>
                  <a:rPr lang="en-US" altLang="ko-KR" b="1" dirty="0"/>
                  <a:t>z + 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altLang="ko-KR" b="1" i="0" dirty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/>
                  <a:t>mod 23 =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(10 + 9 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*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3) mod 23 = 14</a:t>
                </a:r>
              </a:p>
              <a:p>
                <a:pPr marL="1370013" lvl="3" indent="-342900">
                  <a:buFont typeface="+mj-lt"/>
                  <a:buAutoNum type="arabicPeriod"/>
                </a:pPr>
                <a:r>
                  <a:rPr lang="en-US" altLang="ko-KR" b="1" dirty="0"/>
                  <a:t>17 </a:t>
                </a:r>
                <a:r>
                  <a:rPr lang="ko-KR" altLang="en-US" b="1" dirty="0"/>
                  <a:t>* </a:t>
                </a:r>
                <a:r>
                  <a:rPr lang="en-US" altLang="ko-KR" b="1" dirty="0"/>
                  <a:t>14 mod 23 =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8 (s)</a:t>
                </a:r>
              </a:p>
              <a:p>
                <a:pPr marL="1008063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dirty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pair</a:t>
                </a:r>
                <a:r>
                  <a:rPr lang="ko-KR" altLang="en-US" dirty="0"/>
                  <a:t>는 서명 값으로 사용⇒ </a:t>
                </a:r>
                <a:r>
                  <a:rPr lang="en-US" altLang="ko-KR" dirty="0">
                    <a:solidFill>
                      <a:srgbClr val="C6A86F"/>
                    </a:solidFill>
                  </a:rPr>
                  <a:t>[r, s = 9, 8]</a:t>
                </a:r>
              </a:p>
              <a:p>
                <a:pPr marL="1008063" lvl="2" indent="-342900">
                  <a:buFont typeface="+mj-lt"/>
                  <a:buAutoNum type="arabicPeriod"/>
                </a:pPr>
                <a:endParaRPr lang="ko-KR" altLang="en-US" dirty="0"/>
              </a:p>
              <a:p>
                <a:pPr marL="1008063" lvl="2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6CF149F-1EF0-2F4D-8E5D-5EE297A60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50825" y="915987"/>
                <a:ext cx="8641655" cy="4147155"/>
              </a:xfrm>
              <a:blipFill>
                <a:blip r:embed="rId3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345281" cy="527835"/>
          </a:xfrm>
        </p:spPr>
        <p:txBody>
          <a:bodyPr/>
          <a:lstStyle/>
          <a:p>
            <a:r>
              <a:rPr lang="en-US" sz="2500" dirty="0"/>
              <a:t>ECDSA (Elliptic Curve Digital Signature Algorithm)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E1A810-DC45-5160-EA5D-4F6776033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683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4255-C926-864B-9C36-6DBC8E939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B005AFF-F789-4036-9667-A7B9C4E0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73" y="1105793"/>
            <a:ext cx="6615164" cy="3268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958B4-F791-4955-A2B7-FD5E8A64BEC6}"/>
              </a:ext>
            </a:extLst>
          </p:cNvPr>
          <p:cNvSpPr txBox="1"/>
          <p:nvPr/>
        </p:nvSpPr>
        <p:spPr>
          <a:xfrm>
            <a:off x="0" y="4868605"/>
            <a:ext cx="914891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12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https://allenlu2007.wordpress.com/2017/01/21/ecc-elliptical-curve-cryptography/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197A988-BD51-884F-8B58-AFBDFF6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15" y="80357"/>
            <a:ext cx="8345281" cy="527835"/>
          </a:xfrm>
        </p:spPr>
        <p:txBody>
          <a:bodyPr/>
          <a:lstStyle/>
          <a:p>
            <a:r>
              <a:rPr lang="en-US" sz="2500" dirty="0"/>
              <a:t>ECDSA (Elliptic Curve Digital Signature Algorithm)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544E9B-7818-024E-7BA1-E3B5267C9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865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ECDSA</a:t>
            </a:r>
            <a:r>
              <a:rPr lang="ko-KR" altLang="en-US" dirty="0" err="1"/>
              <a:t>를</a:t>
            </a:r>
            <a:r>
              <a:rPr lang="ko-KR" altLang="en-US" dirty="0"/>
              <a:t> 이용한 서명 생성 및 검증 시스템 구현</a:t>
            </a:r>
            <a:endParaRPr lang="en-US" altLang="ko-KR" dirty="0"/>
          </a:p>
          <a:p>
            <a:pPr lvl="1"/>
            <a:r>
              <a:rPr lang="en-US" altLang="ko-KR" dirty="0"/>
              <a:t>ECDSA</a:t>
            </a:r>
            <a:r>
              <a:rPr lang="ko-KR" altLang="en-US" dirty="0"/>
              <a:t> 서명은 어떻게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RSA</a:t>
            </a:r>
            <a:r>
              <a:rPr lang="ko-KR" altLang="en-US" dirty="0"/>
              <a:t> 서명과 비교해보자 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981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공개키</a:t>
            </a:r>
            <a:r>
              <a:rPr lang="en-US" altLang="ko-KR" dirty="0"/>
              <a:t>,</a:t>
            </a:r>
            <a:r>
              <a:rPr lang="ko-KR" altLang="en-US" dirty="0"/>
              <a:t> 비밀키 생성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87</a:t>
            </a:fld>
            <a:endParaRPr lang="ko-KR" alt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21AA8EC-374C-9512-50A6-C8670299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0" y="1995686"/>
            <a:ext cx="8724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서명할 </a:t>
            </a:r>
            <a:r>
              <a:rPr lang="ko-KR" altLang="en-US" dirty="0" err="1"/>
              <a:t>메세지</a:t>
            </a:r>
            <a:r>
              <a:rPr lang="ko-KR" altLang="en-US" dirty="0"/>
              <a:t> 해시 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88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8AC8E5-CC39-AFA8-2D80-828759EA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2453754"/>
            <a:ext cx="900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6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en-US" altLang="ko-KR" dirty="0"/>
              <a:t>ECDSA </a:t>
            </a:r>
            <a:r>
              <a:rPr lang="ko-KR" altLang="en-US" dirty="0"/>
              <a:t>서명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89</a:t>
            </a:fld>
            <a:endParaRPr lang="ko-KR" alt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93F9ECA-E3E9-17CF-71CA-9BF58DDC6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0" y="2075144"/>
            <a:ext cx="8623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5CFA5-9143-B630-B3C7-F85C4A5E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54B56-3361-F6F3-533F-E6AD9637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9" y="848418"/>
            <a:ext cx="7525961" cy="39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67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en-US" altLang="ko-KR" dirty="0"/>
              <a:t>ECDSA </a:t>
            </a:r>
            <a:r>
              <a:rPr lang="ko-KR" altLang="en-US" dirty="0"/>
              <a:t>서명 검증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90</a:t>
            </a:fld>
            <a:endParaRPr lang="ko-KR" altLang="en-US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E92FC6-1AE8-82C8-12E9-FE178398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" y="2120807"/>
            <a:ext cx="9004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404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에러 핸들링 및 서명</a:t>
            </a:r>
            <a:r>
              <a:rPr lang="en-US" altLang="ko-KR" dirty="0"/>
              <a:t>/</a:t>
            </a:r>
            <a:r>
              <a:rPr lang="ko-KR" altLang="en-US" dirty="0"/>
              <a:t>서명 검증 결과 출력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91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BF237-37D9-C052-1A6B-AAB69CEE3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2" y="3633605"/>
            <a:ext cx="8877300" cy="6096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DF63E6-ADA0-5235-0AC5-7F0084295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" y="2018599"/>
            <a:ext cx="8902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8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CD43-19B1-440D-49F3-7DFE9513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5106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핀테크</a:t>
            </a:r>
            <a:r>
              <a:rPr lang="ko-KR" altLang="en-US" dirty="0"/>
              <a:t> 실습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2</a:t>
            </a:r>
            <a:r>
              <a:rPr lang="ko-KR" altLang="en-US" dirty="0" err="1"/>
              <a:t>차시에</a:t>
            </a:r>
            <a:r>
              <a:rPr lang="ko-KR" altLang="en-US" dirty="0"/>
              <a:t> 구현했던 데이터베이스에 비밀번호를 암호화하여    저장해보자</a:t>
            </a:r>
            <a:endParaRPr lang="en-US" altLang="ko-KR" dirty="0"/>
          </a:p>
          <a:p>
            <a:pPr lvl="1"/>
            <a:r>
              <a:rPr lang="ko-KR" altLang="en-US" dirty="0"/>
              <a:t>지금까지 배운 암호화 알고리즘 중 어떤 것을 사용할 수 있을까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해시</a:t>
            </a:r>
            <a:endParaRPr lang="en-US" altLang="ko-KR" dirty="0"/>
          </a:p>
          <a:p>
            <a:pPr lvl="2"/>
            <a:r>
              <a:rPr lang="ko-KR" altLang="en-US" dirty="0" err="1"/>
              <a:t>대칭키</a:t>
            </a:r>
            <a:endParaRPr lang="en-US" altLang="ko-KR" dirty="0"/>
          </a:p>
          <a:p>
            <a:pPr lvl="2"/>
            <a:r>
              <a:rPr lang="ko-KR" altLang="en-US" dirty="0"/>
              <a:t>비대칭키</a:t>
            </a:r>
            <a:endParaRPr lang="en-US" altLang="ko-KR" dirty="0"/>
          </a:p>
          <a:p>
            <a:pPr lvl="2"/>
            <a:r>
              <a:rPr lang="ko-KR" altLang="en-US" dirty="0"/>
              <a:t>전자서명</a:t>
            </a:r>
            <a:endParaRPr lang="en-US" altLang="ko-KR" dirty="0"/>
          </a:p>
          <a:p>
            <a:pPr lvl="2"/>
            <a:r>
              <a:rPr lang="ko-KR" altLang="en-US" dirty="0"/>
              <a:t>전자봉투</a:t>
            </a:r>
            <a:endParaRPr lang="en-US" altLang="ko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>
                <a:solidFill>
                  <a:srgbClr val="939393"/>
                </a:solidFill>
              </a:rPr>
              <a:pPr algn="l"/>
              <a:t>93</a:t>
            </a:fld>
            <a:endParaRPr lang="ko-KR" altLang="en-US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560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7A9C17E-A2B2-3A4E-9020-AE21B9B71CDB}"/>
              </a:ext>
            </a:extLst>
          </p:cNvPr>
          <p:cNvGrpSpPr/>
          <p:nvPr/>
        </p:nvGrpSpPr>
        <p:grpSpPr>
          <a:xfrm>
            <a:off x="1338886" y="1674125"/>
            <a:ext cx="919571" cy="919572"/>
            <a:chOff x="763588" y="4391024"/>
            <a:chExt cx="1190624" cy="11906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048D836-C845-D94B-B6B6-A93FEE5781E7}"/>
                </a:ext>
              </a:extLst>
            </p:cNvPr>
            <p:cNvGrpSpPr/>
            <p:nvPr/>
          </p:nvGrpSpPr>
          <p:grpSpPr>
            <a:xfrm>
              <a:off x="763588" y="4391024"/>
              <a:ext cx="1190624" cy="1190625"/>
              <a:chOff x="763588" y="4391025"/>
              <a:chExt cx="814387" cy="814388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2EF67ED-CE0C-A742-BB32-DA1FAE3CC725}"/>
                  </a:ext>
                </a:extLst>
              </p:cNvPr>
              <p:cNvSpPr/>
              <p:nvPr/>
            </p:nvSpPr>
            <p:spPr>
              <a:xfrm>
                <a:off x="763588" y="4391025"/>
                <a:ext cx="814387" cy="814388"/>
              </a:xfrm>
              <a:prstGeom prst="ellipse">
                <a:avLst/>
              </a:prstGeom>
              <a:solidFill>
                <a:srgbClr val="70A8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3D0559C-83F6-4743-BB0E-E493B4806112}"/>
                  </a:ext>
                </a:extLst>
              </p:cNvPr>
              <p:cNvSpPr/>
              <p:nvPr/>
            </p:nvSpPr>
            <p:spPr>
              <a:xfrm>
                <a:off x="830263" y="4456113"/>
                <a:ext cx="682625" cy="6826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DE630A-0548-AF4D-BA48-CC9B6C52BB44}"/>
                </a:ext>
              </a:extLst>
            </p:cNvPr>
            <p:cNvSpPr txBox="1"/>
            <p:nvPr/>
          </p:nvSpPr>
          <p:spPr>
            <a:xfrm>
              <a:off x="867568" y="4486182"/>
              <a:ext cx="982663" cy="997989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latin typeface="NanumGothic" panose="020D0604000000000000" pitchFamily="34" charset="-127"/>
                  <a:ea typeface="NanumGothic" panose="020D0604000000000000"/>
                </a:rPr>
                <a:t>랜덤 </a:t>
              </a:r>
              <a:endParaRPr lang="en-US" altLang="ko-KR" sz="1050" dirty="0">
                <a:latin typeface="NanumGothic" panose="020D0604000000000000" pitchFamily="34" charset="-127"/>
                <a:ea typeface="NanumGothic" panose="020D060400000000000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latin typeface="NanumGothic" panose="020D0604000000000000" pitchFamily="34" charset="-127"/>
                  <a:ea typeface="NanumGothic" panose="020D0604000000000000"/>
                </a:rPr>
                <a:t>시드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12EAA5-49A7-1E40-8575-4C270A7245D6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flipV="1">
            <a:off x="2258457" y="2129398"/>
            <a:ext cx="555714" cy="4514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34F3B8-819E-3E46-BFE6-12724849E344}"/>
              </a:ext>
            </a:extLst>
          </p:cNvPr>
          <p:cNvGrpSpPr/>
          <p:nvPr/>
        </p:nvGrpSpPr>
        <p:grpSpPr>
          <a:xfrm>
            <a:off x="2814172" y="1657351"/>
            <a:ext cx="944093" cy="944093"/>
            <a:chOff x="763588" y="4391024"/>
            <a:chExt cx="1190624" cy="11906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C530AB2-6C7D-B841-BC9A-BFC1B0B83851}"/>
                </a:ext>
              </a:extLst>
            </p:cNvPr>
            <p:cNvGrpSpPr/>
            <p:nvPr/>
          </p:nvGrpSpPr>
          <p:grpSpPr>
            <a:xfrm>
              <a:off x="763588" y="4391024"/>
              <a:ext cx="1190624" cy="1190625"/>
              <a:chOff x="763588" y="4391025"/>
              <a:chExt cx="814387" cy="814388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0B00956-A41F-1F40-9FFD-A0242DE8F249}"/>
                  </a:ext>
                </a:extLst>
              </p:cNvPr>
              <p:cNvSpPr/>
              <p:nvPr/>
            </p:nvSpPr>
            <p:spPr>
              <a:xfrm>
                <a:off x="763588" y="4391025"/>
                <a:ext cx="814387" cy="814388"/>
              </a:xfrm>
              <a:prstGeom prst="ellipse">
                <a:avLst/>
              </a:prstGeom>
              <a:solidFill>
                <a:srgbClr val="70A8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ED108E3-6F3A-7248-AE82-DAA973722A58}"/>
                  </a:ext>
                </a:extLst>
              </p:cNvPr>
              <p:cNvSpPr/>
              <p:nvPr/>
            </p:nvSpPr>
            <p:spPr>
              <a:xfrm>
                <a:off x="830263" y="4456113"/>
                <a:ext cx="682625" cy="6826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>
                  <a:latin typeface="NanumGothic" panose="020D0604000000000000" pitchFamily="34" charset="-127"/>
                  <a:ea typeface="NanumGothic" panose="020D060400000000000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D628AB-B870-EB46-930E-97DC77C2EDC3}"/>
                </a:ext>
              </a:extLst>
            </p:cNvPr>
            <p:cNvSpPr txBox="1"/>
            <p:nvPr/>
          </p:nvSpPr>
          <p:spPr>
            <a:xfrm>
              <a:off x="856272" y="4486176"/>
              <a:ext cx="997989" cy="998582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/>
                </a:rPr>
                <a:t>32</a:t>
              </a:r>
              <a:br>
                <a:rPr lang="en-US" altLang="ko-KR" sz="105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/>
                </a:rPr>
              </a:br>
              <a:r>
                <a:rPr lang="ko-KR" altLang="en-US" sz="105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/>
                </a:rPr>
                <a:t>바이트 </a:t>
              </a:r>
              <a:br>
                <a:rPr lang="en-US" altLang="ko-KR" sz="105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/>
                </a:rPr>
              </a:br>
              <a:r>
                <a:rPr lang="ko-KR" altLang="en-US" sz="1050" b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/>
                </a:rPr>
                <a:t>개인키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2C0132-20BE-3C4F-8DBB-BC69D82438DF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 flipV="1">
            <a:off x="5076185" y="2124969"/>
            <a:ext cx="442549" cy="7280"/>
          </a:xfrm>
          <a:prstGeom prst="straightConnector1">
            <a:avLst/>
          </a:prstGeom>
          <a:ln>
            <a:solidFill>
              <a:srgbClr val="6AC9D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68E83C-FDCC-9D41-922B-01A341AEB473}"/>
              </a:ext>
            </a:extLst>
          </p:cNvPr>
          <p:cNvGrpSpPr/>
          <p:nvPr/>
        </p:nvGrpSpPr>
        <p:grpSpPr>
          <a:xfrm>
            <a:off x="4153068" y="1663055"/>
            <a:ext cx="923116" cy="938389"/>
            <a:chOff x="4509247" y="3635879"/>
            <a:chExt cx="814388" cy="8143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77FA62-B8A2-5D44-8B47-696AC8C34E5A}"/>
                </a:ext>
              </a:extLst>
            </p:cNvPr>
            <p:cNvSpPr/>
            <p:nvPr/>
          </p:nvSpPr>
          <p:spPr>
            <a:xfrm>
              <a:off x="4509247" y="3635879"/>
              <a:ext cx="814388" cy="8143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7A170E-79A3-D949-8AA8-ECF3765FA06A}"/>
                </a:ext>
              </a:extLst>
            </p:cNvPr>
            <p:cNvSpPr/>
            <p:nvPr/>
          </p:nvSpPr>
          <p:spPr>
            <a:xfrm>
              <a:off x="4574335" y="3700967"/>
              <a:ext cx="682625" cy="68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20" name="TextBox 345">
              <a:extLst>
                <a:ext uri="{FF2B5EF4-FFF2-40B4-BE49-F238E27FC236}">
                  <a16:creationId xmlns:a16="http://schemas.microsoft.com/office/drawing/2014/main" id="{6C37A511-8EC9-BC4D-97C4-0ED5F8A75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335" y="3696409"/>
              <a:ext cx="682625" cy="687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050" dirty="0">
                  <a:latin typeface="NanumGothic" panose="020D0604000000000000" pitchFamily="34" charset="-127"/>
                  <a:ea typeface="NanumGothic" panose="020D0604000000000000"/>
                </a:rPr>
                <a:t>공개키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036854-FB52-F749-8ACB-D8335EBCF7FE}"/>
              </a:ext>
            </a:extLst>
          </p:cNvPr>
          <p:cNvGrpSpPr/>
          <p:nvPr/>
        </p:nvGrpSpPr>
        <p:grpSpPr>
          <a:xfrm>
            <a:off x="5518734" y="1663055"/>
            <a:ext cx="923829" cy="923828"/>
            <a:chOff x="5487147" y="4562979"/>
            <a:chExt cx="814388" cy="81438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8F2E095-C1B8-2844-8CCB-94604359203B}"/>
                </a:ext>
              </a:extLst>
            </p:cNvPr>
            <p:cNvSpPr/>
            <p:nvPr/>
          </p:nvSpPr>
          <p:spPr>
            <a:xfrm>
              <a:off x="5487147" y="4562979"/>
              <a:ext cx="814388" cy="814388"/>
            </a:xfrm>
            <a:prstGeom prst="ellipse">
              <a:avLst/>
            </a:prstGeom>
            <a:solidFill>
              <a:srgbClr val="2DA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B1EDD2-B3AF-434F-9A6D-BF170C18FAC4}"/>
                </a:ext>
              </a:extLst>
            </p:cNvPr>
            <p:cNvSpPr/>
            <p:nvPr/>
          </p:nvSpPr>
          <p:spPr>
            <a:xfrm>
              <a:off x="5553822" y="4629654"/>
              <a:ext cx="682625" cy="68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24" name="TextBox 350">
              <a:extLst>
                <a:ext uri="{FF2B5EF4-FFF2-40B4-BE49-F238E27FC236}">
                  <a16:creationId xmlns:a16="http://schemas.microsoft.com/office/drawing/2014/main" id="{F93BC0A1-BEDE-DB47-9651-1F474753B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7415" y="4637526"/>
              <a:ext cx="682625" cy="679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050" dirty="0">
                  <a:latin typeface="NanumGothic" panose="020D0604000000000000" pitchFamily="34" charset="-127"/>
                  <a:ea typeface="NanumGothic" panose="020D0604000000000000"/>
                </a:rPr>
                <a:t>해시 값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EE3BC6-D3BE-3745-A48C-C384B06ABF29}"/>
              </a:ext>
            </a:extLst>
          </p:cNvPr>
          <p:cNvGrpSpPr/>
          <p:nvPr/>
        </p:nvGrpSpPr>
        <p:grpSpPr>
          <a:xfrm>
            <a:off x="6791421" y="1657350"/>
            <a:ext cx="923829" cy="923829"/>
            <a:chOff x="6476160" y="5505954"/>
            <a:chExt cx="814387" cy="8143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E9A92F1-EB4A-834A-8403-96D4A72F7E16}"/>
                </a:ext>
              </a:extLst>
            </p:cNvPr>
            <p:cNvSpPr/>
            <p:nvPr/>
          </p:nvSpPr>
          <p:spPr>
            <a:xfrm>
              <a:off x="6476160" y="5505954"/>
              <a:ext cx="814387" cy="81438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DBA641D-AD67-C343-AD5E-DE3D14DA2A27}"/>
                </a:ext>
              </a:extLst>
            </p:cNvPr>
            <p:cNvSpPr/>
            <p:nvPr/>
          </p:nvSpPr>
          <p:spPr>
            <a:xfrm>
              <a:off x="6541247" y="5572629"/>
              <a:ext cx="682625" cy="68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latin typeface="NanumGothic" panose="020D0604000000000000" pitchFamily="34" charset="-127"/>
                <a:ea typeface="NanumGothic" panose="020D0604000000000000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5A7D64E-B382-4247-8393-09D07BA72040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3758265" y="2129397"/>
            <a:ext cx="394804" cy="2852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1E9FBD3-0D89-1B42-AA55-319CD7F6173A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 flipV="1">
            <a:off x="6442562" y="2119266"/>
            <a:ext cx="348860" cy="5704"/>
          </a:xfrm>
          <a:prstGeom prst="straightConnector1">
            <a:avLst/>
          </a:prstGeom>
          <a:ln>
            <a:solidFill>
              <a:srgbClr val="2F559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5A0091-FB7D-4D4B-A00D-2E6372FBD749}"/>
              </a:ext>
            </a:extLst>
          </p:cNvPr>
          <p:cNvSpPr/>
          <p:nvPr/>
        </p:nvSpPr>
        <p:spPr>
          <a:xfrm>
            <a:off x="4778477" y="2858327"/>
            <a:ext cx="1124715" cy="479313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  <a:t>Keccak256</a:t>
            </a:r>
            <a:endParaRPr lang="ko-KR" altLang="en-US" sz="9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5E3BC4-4BF1-A042-8A5F-43FDFA9BB16A}"/>
              </a:ext>
            </a:extLst>
          </p:cNvPr>
          <p:cNvSpPr/>
          <p:nvPr/>
        </p:nvSpPr>
        <p:spPr>
          <a:xfrm>
            <a:off x="3435147" y="2856745"/>
            <a:ext cx="1142696" cy="473237"/>
          </a:xfrm>
          <a:prstGeom prst="rect">
            <a:avLst/>
          </a:prstGeom>
          <a:solidFill>
            <a:srgbClr val="2DA5BD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  <a:t>ECC</a:t>
            </a:r>
            <a:br>
              <a:rPr lang="en-US" altLang="ko-KR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</a:br>
            <a:r>
              <a:rPr lang="en-US" altLang="ko-KR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  <a:t>(secp256k1)</a:t>
            </a:r>
            <a:endParaRPr lang="ko-KR" altLang="en-US" sz="9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05324B-19B3-1745-901C-E5A858F8445E}"/>
              </a:ext>
            </a:extLst>
          </p:cNvPr>
          <p:cNvSpPr/>
          <p:nvPr/>
        </p:nvSpPr>
        <p:spPr>
          <a:xfrm>
            <a:off x="6098009" y="2856745"/>
            <a:ext cx="1042536" cy="470273"/>
          </a:xfrm>
          <a:prstGeom prst="rect">
            <a:avLst/>
          </a:prstGeom>
          <a:solidFill>
            <a:srgbClr val="2F559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  <a:t>20 </a:t>
            </a:r>
            <a:r>
              <a:rPr lang="ko-KR" altLang="en-US" sz="9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/>
              </a:rPr>
              <a:t>바이트</a:t>
            </a:r>
          </a:p>
        </p:txBody>
      </p:sp>
      <p:cxnSp>
        <p:nvCxnSpPr>
          <p:cNvPr id="33" name="꺾인 연결선 69">
            <a:extLst>
              <a:ext uri="{FF2B5EF4-FFF2-40B4-BE49-F238E27FC236}">
                <a16:creationId xmlns:a16="http://schemas.microsoft.com/office/drawing/2014/main" id="{D49A3345-491D-2B4A-AF1D-AA293B9B04B3}"/>
              </a:ext>
            </a:extLst>
          </p:cNvPr>
          <p:cNvCxnSpPr>
            <a:stCxn id="14" idx="5"/>
            <a:endCxn id="18" idx="3"/>
          </p:cNvCxnSpPr>
          <p:nvPr/>
        </p:nvCxnSpPr>
        <p:spPr>
          <a:xfrm rot="16200000" flipH="1">
            <a:off x="3953712" y="2129477"/>
            <a:ext cx="836" cy="668251"/>
          </a:xfrm>
          <a:prstGeom prst="bentConnector3">
            <a:avLst>
              <a:gd name="adj1" fmla="val 37672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71">
            <a:extLst>
              <a:ext uri="{FF2B5EF4-FFF2-40B4-BE49-F238E27FC236}">
                <a16:creationId xmlns:a16="http://schemas.microsoft.com/office/drawing/2014/main" id="{44079312-419F-2847-9218-3D736E194A4F}"/>
              </a:ext>
            </a:extLst>
          </p:cNvPr>
          <p:cNvCxnSpPr>
            <a:stCxn id="18" idx="5"/>
            <a:endCxn id="22" idx="3"/>
          </p:cNvCxnSpPr>
          <p:nvPr/>
        </p:nvCxnSpPr>
        <p:spPr>
          <a:xfrm rot="5400000" flipH="1" flipV="1">
            <a:off x="5291297" y="2101292"/>
            <a:ext cx="12429" cy="713028"/>
          </a:xfrm>
          <a:prstGeom prst="bentConnector3">
            <a:avLst>
              <a:gd name="adj1" fmla="val -2526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76">
            <a:extLst>
              <a:ext uri="{FF2B5EF4-FFF2-40B4-BE49-F238E27FC236}">
                <a16:creationId xmlns:a16="http://schemas.microsoft.com/office/drawing/2014/main" id="{71FEF6E1-B3D7-4640-8B57-89AF4BF12331}"/>
              </a:ext>
            </a:extLst>
          </p:cNvPr>
          <p:cNvCxnSpPr>
            <a:stCxn id="22" idx="5"/>
            <a:endCxn id="26" idx="3"/>
          </p:cNvCxnSpPr>
          <p:nvPr/>
        </p:nvCxnSpPr>
        <p:spPr>
          <a:xfrm rot="5400000" flipH="1" flipV="1">
            <a:off x="6614140" y="2139019"/>
            <a:ext cx="5704" cy="619442"/>
          </a:xfrm>
          <a:prstGeom prst="bentConnector3">
            <a:avLst>
              <a:gd name="adj1" fmla="val -5467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1A148A-B597-A74B-B4B8-DFCC93CF654C}"/>
              </a:ext>
            </a:extLst>
          </p:cNvPr>
          <p:cNvSpPr txBox="1"/>
          <p:nvPr/>
        </p:nvSpPr>
        <p:spPr>
          <a:xfrm>
            <a:off x="3202222" y="3907231"/>
            <a:ext cx="2823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5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* </a:t>
            </a:r>
            <a:r>
              <a:rPr lang="ko-KR" altLang="en-US" sz="1050" b="1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이더리움</a:t>
            </a:r>
            <a:r>
              <a:rPr lang="ko-KR" altLang="en-US" sz="105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 </a:t>
            </a:r>
            <a:r>
              <a:rPr lang="en-US" altLang="ko-KR" sz="105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Wallet</a:t>
            </a:r>
            <a:r>
              <a:rPr lang="ko-KR" altLang="en-US" sz="105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 생성 과정 </a:t>
            </a:r>
            <a:r>
              <a:rPr lang="en-US" altLang="ko-KR" sz="1050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/>
              </a:rPr>
              <a:t>* </a:t>
            </a:r>
            <a:endParaRPr lang="ko-KR" altLang="en-US" sz="1050" b="1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/>
            </a:endParaRPr>
          </a:p>
        </p:txBody>
      </p:sp>
      <p:sp>
        <p:nvSpPr>
          <p:cNvPr id="37" name="TextBox 355">
            <a:extLst>
              <a:ext uri="{FF2B5EF4-FFF2-40B4-BE49-F238E27FC236}">
                <a16:creationId xmlns:a16="http://schemas.microsoft.com/office/drawing/2014/main" id="{E4DA0A31-A8D2-1240-A3F6-7B5BE5A26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5076" y="1686565"/>
            <a:ext cx="923829" cy="8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5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/>
              </a:rPr>
              <a:t>입</a:t>
            </a:r>
            <a:r>
              <a:rPr lang="en-US" altLang="ko-KR" sz="105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/>
              </a:rPr>
              <a:t>/</a:t>
            </a:r>
            <a:r>
              <a:rPr lang="ko-KR" altLang="en-US" sz="105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/>
              </a:rPr>
              <a:t>출금 주소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6083DC0F-4594-006C-6A09-9093C75F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지갑 생성</a:t>
            </a:r>
            <a:endParaRPr lang="en-KR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DA78677-933F-4371-1973-9EFA7626DB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053C3A26-04CD-A3FE-F29B-A4B69464813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94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830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EEFBC7-1CEA-42E4-A048-E20663D0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19" y="1064716"/>
            <a:ext cx="6465976" cy="31643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216E0C7-951F-03B8-E4B3-F27B91F1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지갑 생성</a:t>
            </a:r>
            <a:endParaRPr lang="en-K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AE5C82-70BB-91CF-571B-046CE7E57C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9F25A70-A4DE-01B9-41DE-E4F86A88FDD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95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11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dirty="0"/>
              <a:t>keystore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kumimoji="1" lang="ko-KR" altLang="en-US" sz="2000" dirty="0"/>
              <a:t>정의</a:t>
            </a:r>
            <a:endParaRPr kumimoji="1" lang="en-US" altLang="ko-KR" sz="2000" dirty="0"/>
          </a:p>
          <a:p>
            <a:pPr lvl="1"/>
            <a:r>
              <a:rPr kumimoji="1" lang="ko-KR" altLang="en-US" dirty="0" err="1"/>
              <a:t>이더리움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Private Key</a:t>
            </a:r>
            <a:r>
              <a:rPr kumimoji="1" lang="ko-KR" altLang="en-US" dirty="0"/>
              <a:t>의 암호화된 버전임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특정 주소에 대한 본인 인증하는 수단을 의미함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트랜잭션 서명을 하기 위해 사용됨</a:t>
            </a:r>
            <a:endParaRPr kumimoji="1" lang="en-US" altLang="ko-KR" dirty="0"/>
          </a:p>
          <a:p>
            <a:pPr lvl="1"/>
            <a:r>
              <a:rPr lang="en-US" altLang="ko-KR" dirty="0"/>
              <a:t>KeyStore </a:t>
            </a:r>
            <a:r>
              <a:rPr lang="ko-KR" altLang="en-US" dirty="0"/>
              <a:t>파일을 통해 “</a:t>
            </a:r>
            <a:r>
              <a:rPr lang="ko-KR" altLang="en-US" dirty="0" err="1"/>
              <a:t>안전성”과</a:t>
            </a:r>
            <a:r>
              <a:rPr lang="ko-KR" altLang="en-US" dirty="0"/>
              <a:t> “</a:t>
            </a:r>
            <a:r>
              <a:rPr lang="ko-KR" altLang="en-US" dirty="0" err="1"/>
              <a:t>사용성”을</a:t>
            </a:r>
            <a:r>
              <a:rPr lang="ko-KR" altLang="en-US" dirty="0"/>
              <a:t> 높일 수 있음</a:t>
            </a:r>
            <a:endParaRPr lang="en-US" altLang="ko-KR" dirty="0"/>
          </a:p>
          <a:p>
            <a:pPr lvl="2"/>
            <a:r>
              <a:rPr kumimoji="1" lang="ko-KR" altLang="en-US" sz="2000" dirty="0"/>
              <a:t>안전성 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공격자는 추가로 암호까지 알아내야 함</a:t>
            </a:r>
          </a:p>
          <a:p>
            <a:pPr lvl="2"/>
            <a:r>
              <a:rPr kumimoji="1" lang="ko-KR" altLang="en-US" sz="2000" dirty="0"/>
              <a:t>사용성 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복잡한 </a:t>
            </a:r>
            <a:r>
              <a:rPr kumimoji="1" lang="en-US" altLang="ko-KR" sz="2000" dirty="0"/>
              <a:t>Private Key </a:t>
            </a:r>
            <a:r>
              <a:rPr kumimoji="1" lang="ko-KR" altLang="en-US" sz="2000" dirty="0"/>
              <a:t>대신 </a:t>
            </a:r>
            <a:r>
              <a:rPr kumimoji="1" lang="en-US" altLang="ko-KR" sz="2000" dirty="0"/>
              <a:t>KeyStore </a:t>
            </a:r>
            <a:r>
              <a:rPr kumimoji="1" lang="ko-KR" altLang="en-US" sz="2000" dirty="0"/>
              <a:t>파일 </a:t>
            </a:r>
            <a:r>
              <a:rPr kumimoji="1" lang="en-US" altLang="ko-KR" sz="2000" dirty="0"/>
              <a:t>+ </a:t>
            </a:r>
            <a:r>
              <a:rPr kumimoji="1" lang="ko-KR" altLang="en-US" sz="2000" dirty="0"/>
              <a:t>패스워드 조합을 </a:t>
            </a:r>
            <a:endParaRPr kumimoji="1" lang="en-US" altLang="ko-KR" sz="2000" dirty="0"/>
          </a:p>
          <a:p>
            <a:pPr marL="665163" lvl="2" indent="0">
              <a:buNone/>
            </a:pPr>
            <a:r>
              <a:rPr kumimoji="1" lang="ko-KR" altLang="en-US" sz="2000" dirty="0"/>
              <a:t>   사용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871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228C2B8-5AF5-4D25-9E3C-7B105AB55073}"/>
              </a:ext>
            </a:extLst>
          </p:cNvPr>
          <p:cNvGrpSpPr/>
          <p:nvPr/>
        </p:nvGrpSpPr>
        <p:grpSpPr>
          <a:xfrm>
            <a:off x="1198011" y="653860"/>
            <a:ext cx="6747978" cy="4106127"/>
            <a:chOff x="127797" y="-527"/>
            <a:chExt cx="9980136" cy="65773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FD52849-0A49-4C1E-9BBB-A7B3E3E7A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797" y="-527"/>
              <a:ext cx="5613460" cy="3505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501BC2-C6DA-488F-B54E-4A315B91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009" y="3071624"/>
              <a:ext cx="6257924" cy="3505200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6C5E4C-9B4F-41F5-92F5-48B4FF600043}"/>
              </a:ext>
            </a:extLst>
          </p:cNvPr>
          <p:cNvSpPr/>
          <p:nvPr/>
        </p:nvSpPr>
        <p:spPr bwMode="auto">
          <a:xfrm>
            <a:off x="5732510" y="1189945"/>
            <a:ext cx="1485900" cy="68580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796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latinLnBrk="0"/>
            <a:r>
              <a:rPr kumimoji="0" lang="en-US" altLang="ko-KR" sz="1350" dirty="0" err="1">
                <a:latin typeface="Arial" charset="0"/>
              </a:rPr>
              <a:t>Geth</a:t>
            </a:r>
            <a:r>
              <a:rPr kumimoji="0" lang="en-US" altLang="ko-KR" sz="1350" dirty="0">
                <a:latin typeface="Arial" charset="0"/>
              </a:rPr>
              <a:t> </a:t>
            </a:r>
          </a:p>
          <a:p>
            <a:pPr algn="ctr" defTabSz="685800" latinLnBrk="0"/>
            <a:r>
              <a:rPr kumimoji="0" lang="ko-KR" altLang="en-US" sz="1350" dirty="0">
                <a:latin typeface="Arial" charset="0"/>
              </a:rPr>
              <a:t>사용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998357-1CC9-411D-B75D-9BBF58632459}"/>
              </a:ext>
            </a:extLst>
          </p:cNvPr>
          <p:cNvSpPr/>
          <p:nvPr/>
        </p:nvSpPr>
        <p:spPr bwMode="auto">
          <a:xfrm>
            <a:off x="1828800" y="3395522"/>
            <a:ext cx="1485900" cy="68580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796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latinLnBrk="0"/>
            <a:r>
              <a:rPr kumimoji="0" lang="en-US" altLang="ko-KR" sz="1350" dirty="0" err="1">
                <a:latin typeface="Arial" charset="0"/>
              </a:rPr>
              <a:t>Keyethereum</a:t>
            </a:r>
            <a:endParaRPr kumimoji="0" lang="en-US" altLang="ko-KR" sz="1350" dirty="0">
              <a:latin typeface="Arial" charset="0"/>
            </a:endParaRPr>
          </a:p>
          <a:p>
            <a:pPr algn="ctr" defTabSz="685800" latinLnBrk="0"/>
            <a:r>
              <a:rPr kumimoji="0" lang="ko-KR" altLang="en-US" sz="1350" dirty="0">
                <a:latin typeface="Arial" charset="0"/>
              </a:rPr>
              <a:t>사용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7AC962D-80D3-BC63-A877-FC8C70EE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73EC11-CF83-0C0D-35CB-F6CAC01F2A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2BB4462-5F6D-C6CA-3551-B67D8AB4B4E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97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97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1C3F-E751-5446-A3A3-B7F64603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dirty="0"/>
              <a:t>keystore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12F3C-FEBE-C143-BA11-55DEE82A8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F5634-1D68-7FA4-6057-0A8F66D41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kumimoji="1" lang="en-US" altLang="ko-KR" sz="2000" dirty="0"/>
              <a:t>Keystore </a:t>
            </a:r>
            <a:r>
              <a:rPr kumimoji="1" lang="ko-KR" altLang="en-US" sz="2000" dirty="0"/>
              <a:t>파일 정보 </a:t>
            </a:r>
            <a:endParaRPr kumimoji="1" lang="en-US" altLang="ko-KR" sz="2000" dirty="0"/>
          </a:p>
          <a:p>
            <a:pPr lvl="1"/>
            <a:r>
              <a:rPr kumimoji="1" lang="en-US" altLang="ko-KR" dirty="0"/>
              <a:t>crypto</a:t>
            </a:r>
          </a:p>
          <a:p>
            <a:pPr lvl="2"/>
            <a:r>
              <a:rPr kumimoji="1" lang="en-US" altLang="ko-KR" sz="2000" dirty="0">
                <a:solidFill>
                  <a:schemeClr val="accent1"/>
                </a:solidFill>
              </a:rPr>
              <a:t>cipher : </a:t>
            </a:r>
            <a:r>
              <a:rPr kumimoji="1" lang="ko-KR" altLang="en-US" sz="2000" dirty="0">
                <a:solidFill>
                  <a:schemeClr val="accent1"/>
                </a:solidFill>
              </a:rPr>
              <a:t>개인키를 암호화할 때 사용한 알고리즘</a:t>
            </a:r>
            <a:endParaRPr kumimoji="1" lang="en-US" altLang="ko-KR" sz="2000" dirty="0">
              <a:solidFill>
                <a:schemeClr val="accent1"/>
              </a:solidFill>
            </a:endParaRPr>
          </a:p>
          <a:p>
            <a:pPr lvl="2"/>
            <a:r>
              <a:rPr kumimoji="1" lang="en-US" altLang="ko-KR" sz="2000" dirty="0">
                <a:solidFill>
                  <a:schemeClr val="accent1"/>
                </a:solidFill>
              </a:rPr>
              <a:t>ciphertext : </a:t>
            </a:r>
            <a:r>
              <a:rPr kumimoji="1" lang="ko-KR" altLang="en-US" sz="2000" dirty="0">
                <a:solidFill>
                  <a:schemeClr val="accent1"/>
                </a:solidFill>
              </a:rPr>
              <a:t>개인키를 암호화 결과</a:t>
            </a:r>
            <a:endParaRPr kumimoji="1" lang="en-US" altLang="ko-KR" sz="2000" dirty="0">
              <a:solidFill>
                <a:schemeClr val="accent1"/>
              </a:solidFill>
            </a:endParaRPr>
          </a:p>
          <a:p>
            <a:pPr lvl="2"/>
            <a:r>
              <a:rPr kumimoji="1" lang="en-US" altLang="ko-KR" sz="2000" dirty="0" err="1">
                <a:solidFill>
                  <a:schemeClr val="accent1"/>
                </a:solidFill>
              </a:rPr>
              <a:t>cipherparams</a:t>
            </a:r>
            <a:r>
              <a:rPr kumimoji="1" lang="en-US" altLang="ko-KR" sz="2000" dirty="0">
                <a:solidFill>
                  <a:schemeClr val="accent1"/>
                </a:solidFill>
              </a:rPr>
              <a:t> : </a:t>
            </a:r>
            <a:r>
              <a:rPr kumimoji="1" lang="ko-KR" altLang="en-US" sz="2000" dirty="0">
                <a:solidFill>
                  <a:schemeClr val="accent1"/>
                </a:solidFill>
              </a:rPr>
              <a:t>암호화에 필요한 인자 </a:t>
            </a:r>
            <a:r>
              <a:rPr kumimoji="1" lang="en-US" altLang="ko-KR" sz="2000" dirty="0">
                <a:solidFill>
                  <a:schemeClr val="accent1"/>
                </a:solidFill>
              </a:rPr>
              <a:t>(iv : initialization vector)</a:t>
            </a:r>
          </a:p>
          <a:p>
            <a:pPr lvl="2"/>
            <a:r>
              <a:rPr kumimoji="1" lang="en-US" altLang="ko-KR" sz="2000" dirty="0">
                <a:solidFill>
                  <a:schemeClr val="accent2"/>
                </a:solidFill>
              </a:rPr>
              <a:t>mac : Keystore </a:t>
            </a:r>
            <a:r>
              <a:rPr kumimoji="1" lang="ko-KR" altLang="en-US" sz="2000" dirty="0">
                <a:solidFill>
                  <a:schemeClr val="accent2"/>
                </a:solidFill>
              </a:rPr>
              <a:t>파일 사용시</a:t>
            </a:r>
            <a:r>
              <a:rPr kumimoji="1" lang="en-US" altLang="ko-KR" sz="2000" dirty="0">
                <a:solidFill>
                  <a:schemeClr val="accent2"/>
                </a:solidFill>
              </a:rPr>
              <a:t>,</a:t>
            </a:r>
            <a:r>
              <a:rPr kumimoji="1" lang="ko-KR" altLang="en-US" sz="2000" dirty="0">
                <a:solidFill>
                  <a:schemeClr val="accent2"/>
                </a:solidFill>
              </a:rPr>
              <a:t> 비밀번호 검증을 위해 사용되는 값</a:t>
            </a:r>
            <a:endParaRPr kumimoji="1" lang="en-US" altLang="ko-KR" sz="2000" dirty="0">
              <a:solidFill>
                <a:schemeClr val="accent2"/>
              </a:solidFill>
            </a:endParaRPr>
          </a:p>
          <a:p>
            <a:pPr lvl="2"/>
            <a:r>
              <a:rPr kumimoji="1" lang="en-US" altLang="ko-KR" sz="2000" dirty="0" err="1">
                <a:solidFill>
                  <a:schemeClr val="accent2"/>
                </a:solidFill>
              </a:rPr>
              <a:t>kdf</a:t>
            </a:r>
            <a:r>
              <a:rPr kumimoji="1" lang="en-US" altLang="ko-KR" sz="2000" dirty="0">
                <a:solidFill>
                  <a:schemeClr val="accent2"/>
                </a:solidFill>
              </a:rPr>
              <a:t> (Key Derivation Function) :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비밀번호 암호화에 사용한 </a:t>
            </a:r>
            <a:endParaRPr kumimoji="1" lang="en-US" altLang="ko-KR" sz="2000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kumimoji="1" lang="ko-KR" altLang="en-US" sz="2000" dirty="0">
                <a:solidFill>
                  <a:schemeClr val="accent2"/>
                </a:solidFill>
              </a:rPr>
              <a:t>알고리즘</a:t>
            </a:r>
            <a:endParaRPr kumimoji="1" lang="en-US" altLang="ko-KR" sz="2000" dirty="0">
              <a:solidFill>
                <a:schemeClr val="accent2"/>
              </a:solidFill>
            </a:endParaRPr>
          </a:p>
          <a:p>
            <a:pPr lvl="2"/>
            <a:r>
              <a:rPr kumimoji="1" lang="en-US" altLang="ko-KR" sz="2000" dirty="0" err="1">
                <a:solidFill>
                  <a:schemeClr val="accent2"/>
                </a:solidFill>
              </a:rPr>
              <a:t>kdfparams</a:t>
            </a:r>
            <a:r>
              <a:rPr kumimoji="1" lang="en-US" altLang="ko-KR" sz="2000" dirty="0">
                <a:solidFill>
                  <a:schemeClr val="accent2"/>
                </a:solidFill>
              </a:rPr>
              <a:t> : Key Derivation Function</a:t>
            </a:r>
            <a:r>
              <a:rPr kumimoji="1" lang="ko-KR" altLang="en-US" sz="2000" dirty="0">
                <a:solidFill>
                  <a:schemeClr val="accent2"/>
                </a:solidFill>
              </a:rPr>
              <a:t>에 필요한 인자</a:t>
            </a:r>
            <a:endParaRPr kumimoji="1"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5CE7D-48CD-23C6-AF7E-EF968C5B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288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F39B57-E37A-47DE-86B3-1116EC654AB4}"/>
              </a:ext>
            </a:extLst>
          </p:cNvPr>
          <p:cNvGrpSpPr/>
          <p:nvPr/>
        </p:nvGrpSpPr>
        <p:grpSpPr>
          <a:xfrm>
            <a:off x="1192016" y="1621584"/>
            <a:ext cx="7429160" cy="2451752"/>
            <a:chOff x="65354" y="2162112"/>
            <a:chExt cx="9905546" cy="326900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45CFEF-CC52-4604-B263-AF4C0DF8F554}"/>
                </a:ext>
              </a:extLst>
            </p:cNvPr>
            <p:cNvGrpSpPr/>
            <p:nvPr/>
          </p:nvGrpSpPr>
          <p:grpSpPr>
            <a:xfrm>
              <a:off x="65354" y="2162112"/>
              <a:ext cx="9013292" cy="2533776"/>
              <a:chOff x="130708" y="2057400"/>
              <a:chExt cx="9013292" cy="253377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072A22B-800C-4AAC-85F8-A3CB5ED6ED67}"/>
                  </a:ext>
                </a:extLst>
              </p:cNvPr>
              <p:cNvGrpSpPr/>
              <p:nvPr/>
            </p:nvGrpSpPr>
            <p:grpSpPr>
              <a:xfrm>
                <a:off x="130708" y="2057400"/>
                <a:ext cx="9013292" cy="2533776"/>
                <a:chOff x="290945" y="2038224"/>
                <a:chExt cx="9013292" cy="2533776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244442F-8636-427C-9D84-7E7A802DC12F}"/>
                    </a:ext>
                  </a:extLst>
                </p:cNvPr>
                <p:cNvGrpSpPr/>
                <p:nvPr/>
              </p:nvGrpSpPr>
              <p:grpSpPr>
                <a:xfrm>
                  <a:off x="290945" y="2038224"/>
                  <a:ext cx="2743200" cy="2533776"/>
                  <a:chOff x="290945" y="2038224"/>
                  <a:chExt cx="2743200" cy="2533776"/>
                </a:xfrm>
              </p:grpSpPr>
              <p:sp>
                <p:nvSpPr>
                  <p:cNvPr id="6" name="사각형: 둥근 모서리 5">
                    <a:extLst>
                      <a:ext uri="{FF2B5EF4-FFF2-40B4-BE49-F238E27FC236}">
                        <a16:creationId xmlns:a16="http://schemas.microsoft.com/office/drawing/2014/main" id="{7BD6F1FB-5EBC-4634-B16D-007B63EC0D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2038224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8580" tIns="34290" rIns="68580" bIns="3429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800" latinLnBrk="0"/>
                    <a:r>
                      <a:rPr kumimoji="0" lang="ko-KR" altLang="en-US" sz="1350" b="1" dirty="0">
                        <a:ea typeface="맑은 고딕" panose="020B0503020000020004" pitchFamily="50" charset="-127"/>
                      </a:rPr>
                      <a:t>사용자 입력한</a:t>
                    </a:r>
                    <a:endParaRPr kumimoji="0" lang="en-US" altLang="ko-KR" sz="1350" b="1" dirty="0">
                      <a:ea typeface="맑은 고딕" panose="020B0503020000020004" pitchFamily="50" charset="-127"/>
                    </a:endParaRPr>
                  </a:p>
                  <a:p>
                    <a:pPr algn="ctr" defTabSz="685800" latinLnBrk="0"/>
                    <a:r>
                      <a:rPr kumimoji="0" lang="ko-KR" altLang="en-US" sz="1350" b="1" dirty="0">
                        <a:ea typeface="맑은 고딕" panose="020B0503020000020004" pitchFamily="50" charset="-127"/>
                      </a:rPr>
                      <a:t>비밀번호</a:t>
                    </a:r>
                  </a:p>
                </p:txBody>
              </p:sp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2B89FCEF-21AA-40E8-B81F-DA9381E98E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945" y="3733800"/>
                    <a:ext cx="2743200" cy="8382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1" hangingPunct="1"/>
                    <a:r>
                      <a:rPr kumimoji="0" lang="en-US" altLang="ko-KR" sz="1350" b="1" dirty="0" err="1">
                        <a:ea typeface="맑은 고딕" panose="020B0503020000020004" pitchFamily="50" charset="-127"/>
                      </a:rPr>
                      <a:t>kdfparams</a:t>
                    </a:r>
                    <a:br>
                      <a:rPr kumimoji="0" lang="en-US" altLang="ko-KR" sz="1350" b="1" dirty="0">
                        <a:ea typeface="맑은 고딕" panose="020B0503020000020004" pitchFamily="50" charset="-127"/>
                      </a:rPr>
                    </a:br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(Key Derivation Function </a:t>
                    </a:r>
                    <a:r>
                      <a:rPr kumimoji="0" lang="en-US" altLang="ko-KR" sz="1050" dirty="0" err="1">
                        <a:ea typeface="맑은 고딕" panose="020B0503020000020004" pitchFamily="50" charset="-127"/>
                      </a:rPr>
                      <a:t>Prameters</a:t>
                    </a:r>
                    <a:r>
                      <a:rPr kumimoji="0" lang="en-US" altLang="ko-KR" sz="1050" dirty="0">
                        <a:ea typeface="맑은 고딕" panose="020B0503020000020004" pitchFamily="50" charset="-127"/>
                      </a:rPr>
                      <a:t>)</a:t>
                    </a:r>
                    <a:endParaRPr kumimoji="0" lang="ko-KR" altLang="en-US" sz="1050" dirty="0"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3759F8DF-9389-401A-9403-2B2055EC21E9}"/>
                    </a:ext>
                  </a:extLst>
                </p:cNvPr>
                <p:cNvSpPr/>
                <p:nvPr/>
              </p:nvSpPr>
              <p:spPr bwMode="auto">
                <a:xfrm>
                  <a:off x="3886200" y="2724024"/>
                  <a:ext cx="2667000" cy="1257300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1" hangingPunct="1"/>
                  <a:r>
                    <a:rPr kumimoji="0" lang="en-US" altLang="ko-KR" sz="1350" b="1" dirty="0">
                      <a:ea typeface="맑은 고딕" panose="020B0503020000020004" pitchFamily="50" charset="-127"/>
                    </a:rPr>
                    <a:t>Key Derivation Function</a:t>
                  </a:r>
                  <a:endParaRPr kumimoji="0" lang="ko-KR" altLang="en-US" sz="1350" b="1" dirty="0"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026" name="Picture 2" descr="열쇠 png에 대한 이미지 검색결과">
                  <a:extLst>
                    <a:ext uri="{FF2B5EF4-FFF2-40B4-BE49-F238E27FC236}">
                      <a16:creationId xmlns:a16="http://schemas.microsoft.com/office/drawing/2014/main" id="{8F011571-E73B-4ED2-8280-0F85A870ED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139065">
                  <a:off x="7352144" y="2452952"/>
                  <a:ext cx="1952093" cy="1952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B6DE40BA-8F48-4742-81AD-73A12C884847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 bwMode="auto">
              <a:xfrm>
                <a:off x="2873908" y="2476500"/>
                <a:ext cx="852055" cy="89535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39499D46-FBA6-46F0-9AFB-977C5118E33E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 bwMode="auto">
              <a:xfrm flipV="1">
                <a:off x="2873908" y="3371850"/>
                <a:ext cx="852055" cy="800226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EEDA8A77-94B1-4791-9C0F-A5EBE5528DF7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 bwMode="auto">
              <a:xfrm>
                <a:off x="6392963" y="3371850"/>
                <a:ext cx="1074637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55EEB8-FCE4-4F7E-82CA-355780650391}"/>
                </a:ext>
              </a:extLst>
            </p:cNvPr>
            <p:cNvSpPr/>
            <p:nvPr/>
          </p:nvSpPr>
          <p:spPr>
            <a:xfrm>
              <a:off x="7153461" y="4938671"/>
              <a:ext cx="281743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암호화된 비밀번호</a:t>
              </a:r>
              <a:endParaRPr lang="ko-KR" altLang="en-U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F8C0052-2AFC-DBDC-D2AB-E34A32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keystore</a:t>
            </a:r>
            <a:endParaRPr lang="en-K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2082D0F-6CAB-65D5-9176-4E80687A44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EAB83E7-A757-A103-1580-DAF749EF29D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fld id="{E00A67D6-4AEF-404E-B4DA-DE404FB57BCC}" type="slidenum">
              <a:rPr lang="ko-KR" altLang="en-US" sz="1200" smtClean="0">
                <a:solidFill>
                  <a:srgbClr val="939393"/>
                </a:solidFill>
              </a:rPr>
              <a:pPr/>
              <a:t>99</a:t>
            </a:fld>
            <a:endParaRPr lang="ko-KR" altLang="en-US" sz="1200" dirty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1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</TotalTime>
  <Words>5753</Words>
  <Application>Microsoft Macintosh PowerPoint</Application>
  <PresentationFormat>On-screen Show (16:9)</PresentationFormat>
  <Paragraphs>1141</Paragraphs>
  <Slides>107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맑은 고딕</vt:lpstr>
      <vt:lpstr>NanumGothic</vt:lpstr>
      <vt:lpstr>NanumGothic</vt:lpstr>
      <vt:lpstr>나눔고딕 ExtraBold</vt:lpstr>
      <vt:lpstr>Arial</vt:lpstr>
      <vt:lpstr>Calibri</vt:lpstr>
      <vt:lpstr>Cambria Math</vt:lpstr>
      <vt:lpstr>Wingdings</vt:lpstr>
      <vt:lpstr>Office 테마</vt:lpstr>
      <vt:lpstr>PowerPoint Presentation</vt:lpstr>
      <vt:lpstr>PowerPoint Presentation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전자서명</vt:lpstr>
      <vt:lpstr>쉬는 시간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쉬는 시간</vt:lpstr>
      <vt:lpstr>전자서명</vt:lpstr>
      <vt:lpstr>전자서명</vt:lpstr>
      <vt:lpstr>RSA 서명</vt:lpstr>
      <vt:lpstr>RSA 서명</vt:lpstr>
      <vt:lpstr>RSA 서명</vt:lpstr>
      <vt:lpstr>RSA 서명</vt:lpstr>
      <vt:lpstr>RSA 서명 실습</vt:lpstr>
      <vt:lpstr>RSA 서명 실습</vt:lpstr>
      <vt:lpstr>RSA 서명 실습</vt:lpstr>
      <vt:lpstr>RSA 서명 실습</vt:lpstr>
      <vt:lpstr>RSA 서명 실습</vt:lpstr>
      <vt:lpstr>RSA 서명 실습</vt:lpstr>
      <vt:lpstr>쉬는 시간</vt:lpstr>
      <vt:lpstr>하이브리드 암호</vt:lpstr>
      <vt:lpstr>하이브리드 암호</vt:lpstr>
      <vt:lpstr>전자봉투</vt:lpstr>
      <vt:lpstr>전자봉투</vt:lpstr>
      <vt:lpstr>전자봉투</vt:lpstr>
      <vt:lpstr>전자봉투</vt:lpstr>
      <vt:lpstr>전자봉투</vt:lpstr>
      <vt:lpstr>실습</vt:lpstr>
      <vt:lpstr>실습</vt:lpstr>
      <vt:lpstr>실습</vt:lpstr>
      <vt:lpstr>실습</vt:lpstr>
      <vt:lpstr>과제 제출 링크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ECC (Elliptic Curve Cryptography)</vt:lpstr>
      <vt:lpstr>ECDSA (Elliptic Curve Digital Signature Algorithm)</vt:lpstr>
      <vt:lpstr>ECDSA (Elliptic Curve Digital Signature Algorithm)</vt:lpstr>
      <vt:lpstr>ECDSA (Elliptic Curve Digital Signature Algorithm)</vt:lpstr>
      <vt:lpstr>ECDSA (Elliptic Curve Digital Signature Algorithm)</vt:lpstr>
      <vt:lpstr>ECDSA (Elliptic Curve Digital Signature Algorithm)</vt:lpstr>
      <vt:lpstr>핀테크 실습2</vt:lpstr>
      <vt:lpstr>핀테크 실습2</vt:lpstr>
      <vt:lpstr>핀테크 실습2</vt:lpstr>
      <vt:lpstr>핀테크 실습2</vt:lpstr>
      <vt:lpstr>핀테크 실습2</vt:lpstr>
      <vt:lpstr>핀테크 실습2</vt:lpstr>
      <vt:lpstr>쉬는 시간</vt:lpstr>
      <vt:lpstr>핀테크 실습3</vt:lpstr>
      <vt:lpstr>이더리움 지갑 생성</vt:lpstr>
      <vt:lpstr>이더리움 지갑 생성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이더리움 keystore</vt:lpstr>
      <vt:lpstr>맺으며,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모노</dc:creator>
  <cp:lastModifiedBy>서윤형</cp:lastModifiedBy>
  <cp:revision>1683</cp:revision>
  <cp:lastPrinted>2020-10-22T13:05:47Z</cp:lastPrinted>
  <dcterms:created xsi:type="dcterms:W3CDTF">2015-12-18T04:26:48Z</dcterms:created>
  <dcterms:modified xsi:type="dcterms:W3CDTF">2022-05-16T15:28:03Z</dcterms:modified>
</cp:coreProperties>
</file>